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80" r:id="rId2"/>
    <p:sldId id="296" r:id="rId3"/>
    <p:sldId id="297" r:id="rId4"/>
    <p:sldId id="294" r:id="rId5"/>
    <p:sldId id="287" r:id="rId6"/>
    <p:sldId id="299" r:id="rId7"/>
    <p:sldId id="300" r:id="rId8"/>
    <p:sldId id="291" r:id="rId9"/>
    <p:sldId id="302" r:id="rId10"/>
    <p:sldId id="293" r:id="rId11"/>
  </p:sldIdLst>
  <p:sldSz cx="9144000" cy="6858000" type="screen4x3"/>
  <p:notesSz cx="6858000" cy="9144000"/>
  <p:embeddedFontLst>
    <p:embeddedFont>
      <p:font typeface="나눔고딕" panose="020B0600000101010101" charset="-127"/>
      <p:regular r:id="rId13"/>
      <p:bold r:id="rId14"/>
    </p:embeddedFont>
    <p:embeddedFont>
      <p:font typeface="나눔고딕 ExtraBold" panose="020B0600000101010101" charset="-127"/>
      <p:bold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Tium" panose="020B0600000101010101" charset="0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55B5"/>
    <a:srgbClr val="FFFDFE"/>
    <a:srgbClr val="0D61D1"/>
    <a:srgbClr val="FF6600"/>
    <a:srgbClr val="FF3701"/>
    <a:srgbClr val="FF8BB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28265" autoAdjust="0"/>
    <p:restoredTop sz="99791" autoAdjust="0"/>
  </p:normalViewPr>
  <p:slideViewPr>
    <p:cSldViewPr>
      <p:cViewPr varScale="1">
        <p:scale>
          <a:sx n="86" d="100"/>
          <a:sy n="86" d="100"/>
        </p:scale>
        <p:origin x="773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baseline="0"/>
            </a:pPr>
            <a:r>
              <a:rPr lang="ko-KR" altLang="en-US" baseline="0" dirty="0"/>
              <a:t>당기 순이익</a:t>
            </a:r>
            <a:r>
              <a:rPr lang="en-US" altLang="ko-KR" b="0" baseline="0" dirty="0"/>
              <a:t>(</a:t>
            </a:r>
            <a:r>
              <a:rPr lang="ko-KR" altLang="en-US" b="0" baseline="0" dirty="0"/>
              <a:t>백만 원</a:t>
            </a:r>
            <a:r>
              <a:rPr lang="en-US" altLang="ko-KR" b="0" baseline="0" dirty="0"/>
              <a:t>)</a:t>
            </a:r>
            <a:endParaRPr lang="ko-KR" altLang="en-US" b="0" baseline="0" dirty="0"/>
          </a:p>
        </c:rich>
      </c:tx>
      <c:layout>
        <c:manualLayout>
          <c:xMode val="edge"/>
          <c:yMode val="edge"/>
          <c:x val="1.7308481030280073E-5"/>
          <c:y val="1.6261262276727008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66"/>
        <c:axId val="686094144"/>
        <c:axId val="686089104"/>
      </c:barChart>
      <c:catAx>
        <c:axId val="6860941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ko-KR"/>
          </a:p>
        </c:txPr>
        <c:crossAx val="686089104"/>
        <c:crosses val="autoZero"/>
        <c:auto val="1"/>
        <c:lblAlgn val="ctr"/>
        <c:lblOffset val="100"/>
        <c:noMultiLvlLbl val="0"/>
      </c:catAx>
      <c:valAx>
        <c:axId val="686089104"/>
        <c:scaling>
          <c:orientation val="minMax"/>
        </c:scaling>
        <c:delete val="0"/>
        <c:axPos val="l"/>
        <c:majorGridlines>
          <c:spPr>
            <a:ln w="3175">
              <a:solidFill>
                <a:schemeClr val="bg1">
                  <a:lumMod val="75000"/>
                </a:schemeClr>
              </a:solidFill>
              <a:prstDash val="sysDash"/>
            </a:ln>
          </c:spPr>
        </c:majorGridlines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ko-KR"/>
          </a:p>
        </c:txPr>
        <c:crossAx val="68609414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000">
          <a:solidFill>
            <a:schemeClr val="tx1">
              <a:lumMod val="75000"/>
              <a:lumOff val="25000"/>
            </a:schemeClr>
          </a:solidFill>
          <a:latin typeface="나눔고딕" panose="020D0604000000000000" pitchFamily="50" charset="-127"/>
          <a:ea typeface="나눔고딕" panose="020D0604000000000000" pitchFamily="50" charset="-127"/>
        </a:defRPr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baseline="0"/>
            </a:pPr>
            <a:r>
              <a:rPr lang="ko-KR" altLang="en-US" baseline="0" dirty="0"/>
              <a:t>당기 순이익</a:t>
            </a:r>
            <a:r>
              <a:rPr lang="en-US" altLang="ko-KR" b="0" baseline="0" dirty="0"/>
              <a:t>(</a:t>
            </a:r>
            <a:r>
              <a:rPr lang="ko-KR" altLang="en-US" b="0" baseline="0" dirty="0"/>
              <a:t>백만 원</a:t>
            </a:r>
            <a:r>
              <a:rPr lang="en-US" altLang="ko-KR" b="0" baseline="0" dirty="0"/>
              <a:t>)</a:t>
            </a:r>
            <a:endParaRPr lang="ko-KR" altLang="en-US" b="0" baseline="0" dirty="0"/>
          </a:p>
        </c:rich>
      </c:tx>
      <c:layout>
        <c:manualLayout>
          <c:xMode val="edge"/>
          <c:yMode val="edge"/>
          <c:x val="1.7308481030280073E-5"/>
          <c:y val="1.6261262276727008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66"/>
        <c:axId val="686094144"/>
        <c:axId val="686089104"/>
      </c:barChart>
      <c:catAx>
        <c:axId val="6860941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ko-KR"/>
          </a:p>
        </c:txPr>
        <c:crossAx val="686089104"/>
        <c:crosses val="autoZero"/>
        <c:auto val="1"/>
        <c:lblAlgn val="ctr"/>
        <c:lblOffset val="100"/>
        <c:noMultiLvlLbl val="0"/>
      </c:catAx>
      <c:valAx>
        <c:axId val="686089104"/>
        <c:scaling>
          <c:orientation val="minMax"/>
        </c:scaling>
        <c:delete val="0"/>
        <c:axPos val="l"/>
        <c:majorGridlines>
          <c:spPr>
            <a:ln w="3175">
              <a:solidFill>
                <a:schemeClr val="bg1">
                  <a:lumMod val="75000"/>
                </a:schemeClr>
              </a:solidFill>
              <a:prstDash val="sysDash"/>
            </a:ln>
          </c:spPr>
        </c:majorGridlines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ko-KR"/>
          </a:p>
        </c:txPr>
        <c:crossAx val="68609414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000">
          <a:solidFill>
            <a:schemeClr val="tx1">
              <a:lumMod val="75000"/>
              <a:lumOff val="25000"/>
            </a:schemeClr>
          </a:solidFill>
          <a:latin typeface="나눔고딕" panose="020D0604000000000000" pitchFamily="50" charset="-127"/>
          <a:ea typeface="나눔고딕" panose="020D0604000000000000" pitchFamily="50" charset="-127"/>
        </a:defRPr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baseline="0"/>
            </a:pPr>
            <a:r>
              <a:rPr lang="ko-KR" altLang="en-US" baseline="0" dirty="0"/>
              <a:t>당기 순이익</a:t>
            </a:r>
            <a:r>
              <a:rPr lang="en-US" altLang="ko-KR" b="0" baseline="0" dirty="0"/>
              <a:t>(</a:t>
            </a:r>
            <a:r>
              <a:rPr lang="ko-KR" altLang="en-US" b="0" baseline="0" dirty="0"/>
              <a:t>백만 원</a:t>
            </a:r>
            <a:r>
              <a:rPr lang="en-US" altLang="ko-KR" b="0" baseline="0" dirty="0"/>
              <a:t>)</a:t>
            </a:r>
            <a:endParaRPr lang="ko-KR" altLang="en-US" b="0" baseline="0" dirty="0"/>
          </a:p>
        </c:rich>
      </c:tx>
      <c:layout>
        <c:manualLayout>
          <c:xMode val="edge"/>
          <c:yMode val="edge"/>
          <c:x val="1.7308481030280073E-5"/>
          <c:y val="1.6261262276727008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66"/>
        <c:axId val="686094144"/>
        <c:axId val="686089104"/>
      </c:barChart>
      <c:catAx>
        <c:axId val="6860941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ko-KR"/>
          </a:p>
        </c:txPr>
        <c:crossAx val="686089104"/>
        <c:crosses val="autoZero"/>
        <c:auto val="1"/>
        <c:lblAlgn val="ctr"/>
        <c:lblOffset val="100"/>
        <c:noMultiLvlLbl val="0"/>
      </c:catAx>
      <c:valAx>
        <c:axId val="686089104"/>
        <c:scaling>
          <c:orientation val="minMax"/>
        </c:scaling>
        <c:delete val="0"/>
        <c:axPos val="l"/>
        <c:majorGridlines>
          <c:spPr>
            <a:ln w="3175">
              <a:solidFill>
                <a:schemeClr val="bg1">
                  <a:lumMod val="75000"/>
                </a:schemeClr>
              </a:solidFill>
              <a:prstDash val="sysDash"/>
            </a:ln>
          </c:spPr>
        </c:majorGridlines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ko-KR"/>
          </a:p>
        </c:txPr>
        <c:crossAx val="68609414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000">
          <a:solidFill>
            <a:schemeClr val="tx1">
              <a:lumMod val="75000"/>
              <a:lumOff val="25000"/>
            </a:schemeClr>
          </a:solidFill>
          <a:latin typeface="나눔고딕" panose="020D0604000000000000" pitchFamily="50" charset="-127"/>
          <a:ea typeface="나눔고딕" panose="020D0604000000000000" pitchFamily="50" charset="-127"/>
        </a:defRPr>
      </a:pPr>
      <a:endParaRPr lang="ko-K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baseline="0"/>
            </a:pPr>
            <a:r>
              <a:rPr lang="ko-KR" altLang="en-US" baseline="0" dirty="0"/>
              <a:t>당기 순이익</a:t>
            </a:r>
            <a:r>
              <a:rPr lang="en-US" altLang="ko-KR" b="0" baseline="0" dirty="0"/>
              <a:t>(</a:t>
            </a:r>
            <a:r>
              <a:rPr lang="ko-KR" altLang="en-US" b="0" baseline="0" dirty="0"/>
              <a:t>백만 원</a:t>
            </a:r>
            <a:r>
              <a:rPr lang="en-US" altLang="ko-KR" b="0" baseline="0" dirty="0"/>
              <a:t>)</a:t>
            </a:r>
            <a:endParaRPr lang="ko-KR" altLang="en-US" b="0" baseline="0" dirty="0"/>
          </a:p>
        </c:rich>
      </c:tx>
      <c:layout>
        <c:manualLayout>
          <c:xMode val="edge"/>
          <c:yMode val="edge"/>
          <c:x val="1.7308481030280073E-5"/>
          <c:y val="1.6261262276727008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66"/>
        <c:axId val="686094144"/>
        <c:axId val="686089104"/>
      </c:barChart>
      <c:catAx>
        <c:axId val="6860941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ko-KR"/>
          </a:p>
        </c:txPr>
        <c:crossAx val="686089104"/>
        <c:crosses val="autoZero"/>
        <c:auto val="1"/>
        <c:lblAlgn val="ctr"/>
        <c:lblOffset val="100"/>
        <c:noMultiLvlLbl val="0"/>
      </c:catAx>
      <c:valAx>
        <c:axId val="686089104"/>
        <c:scaling>
          <c:orientation val="minMax"/>
        </c:scaling>
        <c:delete val="0"/>
        <c:axPos val="l"/>
        <c:majorGridlines>
          <c:spPr>
            <a:ln w="3175">
              <a:solidFill>
                <a:schemeClr val="bg1">
                  <a:lumMod val="75000"/>
                </a:schemeClr>
              </a:solidFill>
              <a:prstDash val="sysDash"/>
            </a:ln>
          </c:spPr>
        </c:majorGridlines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ko-KR"/>
          </a:p>
        </c:txPr>
        <c:crossAx val="68609414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000">
          <a:solidFill>
            <a:schemeClr val="tx1">
              <a:lumMod val="75000"/>
              <a:lumOff val="25000"/>
            </a:schemeClr>
          </a:solidFill>
          <a:latin typeface="나눔고딕" panose="020D0604000000000000" pitchFamily="50" charset="-127"/>
          <a:ea typeface="나눔고딕" panose="020D0604000000000000" pitchFamily="50" charset="-127"/>
        </a:defRPr>
      </a:pPr>
      <a:endParaRPr lang="ko-K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baseline="0"/>
            </a:pPr>
            <a:r>
              <a:rPr lang="ko-KR" altLang="en-US" baseline="0" dirty="0"/>
              <a:t>당기 순이익</a:t>
            </a:r>
            <a:r>
              <a:rPr lang="en-US" altLang="ko-KR" b="0" baseline="0" dirty="0"/>
              <a:t>(</a:t>
            </a:r>
            <a:r>
              <a:rPr lang="ko-KR" altLang="en-US" b="0" baseline="0" dirty="0"/>
              <a:t>백만 원</a:t>
            </a:r>
            <a:r>
              <a:rPr lang="en-US" altLang="ko-KR" b="0" baseline="0" dirty="0"/>
              <a:t>)</a:t>
            </a:r>
            <a:endParaRPr lang="ko-KR" altLang="en-US" b="0" baseline="0" dirty="0"/>
          </a:p>
        </c:rich>
      </c:tx>
      <c:layout>
        <c:manualLayout>
          <c:xMode val="edge"/>
          <c:yMode val="edge"/>
          <c:x val="1.7308481030280073E-5"/>
          <c:y val="1.6261262276727008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66"/>
        <c:axId val="686094144"/>
        <c:axId val="686089104"/>
      </c:barChart>
      <c:catAx>
        <c:axId val="6860941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ko-KR"/>
          </a:p>
        </c:txPr>
        <c:crossAx val="686089104"/>
        <c:crosses val="autoZero"/>
        <c:auto val="1"/>
        <c:lblAlgn val="ctr"/>
        <c:lblOffset val="100"/>
        <c:noMultiLvlLbl val="0"/>
      </c:catAx>
      <c:valAx>
        <c:axId val="686089104"/>
        <c:scaling>
          <c:orientation val="minMax"/>
        </c:scaling>
        <c:delete val="0"/>
        <c:axPos val="l"/>
        <c:majorGridlines>
          <c:spPr>
            <a:ln w="3175">
              <a:solidFill>
                <a:schemeClr val="bg1">
                  <a:lumMod val="75000"/>
                </a:schemeClr>
              </a:solidFill>
              <a:prstDash val="sysDash"/>
            </a:ln>
          </c:spPr>
        </c:majorGridlines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ko-KR"/>
          </a:p>
        </c:txPr>
        <c:crossAx val="68609414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000">
          <a:solidFill>
            <a:schemeClr val="tx1">
              <a:lumMod val="75000"/>
              <a:lumOff val="25000"/>
            </a:schemeClr>
          </a:solidFill>
          <a:latin typeface="나눔고딕" panose="020D0604000000000000" pitchFamily="50" charset="-127"/>
          <a:ea typeface="나눔고딕" panose="020D0604000000000000" pitchFamily="50" charset="-127"/>
        </a:defRPr>
      </a:pPr>
      <a:endParaRPr lang="ko-KR"/>
    </a:p>
  </c:txPr>
  <c:externalData r:id="rId1">
    <c:autoUpdate val="0"/>
  </c:externalData>
</c:chartSpace>
</file>

<file path=ppt/media/hdphoto1.wdp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58464C-49B9-4CBB-AFAF-6EFE5667A66E}" type="datetimeFigureOut">
              <a:rPr lang="ko-KR" altLang="en-US" smtClean="0"/>
              <a:t>2018-12-14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EF1BBB-7441-4E35-A36B-62573EC076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7684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그룹 87"/>
          <p:cNvGrpSpPr/>
          <p:nvPr userDrawn="1"/>
        </p:nvGrpSpPr>
        <p:grpSpPr>
          <a:xfrm>
            <a:off x="0" y="0"/>
            <a:ext cx="9144000" cy="6857999"/>
            <a:chOff x="0" y="0"/>
            <a:chExt cx="9144000" cy="6857999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0" y="0"/>
              <a:ext cx="9144000" cy="6857999"/>
            </a:xfrm>
            <a:prstGeom prst="rect">
              <a:avLst/>
            </a:prstGeom>
            <a:solidFill>
              <a:srgbClr val="0B5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endParaRPr lang="ko-KR" altLang="en-US" sz="8000" b="1" baseline="0" dirty="0">
                <a:latin typeface="+mn-ea"/>
              </a:endParaRPr>
            </a:p>
          </p:txBody>
        </p:sp>
        <p:grpSp>
          <p:nvGrpSpPr>
            <p:cNvPr id="17" name="그룹 16"/>
            <p:cNvGrpSpPr/>
            <p:nvPr userDrawn="1"/>
          </p:nvGrpSpPr>
          <p:grpSpPr>
            <a:xfrm>
              <a:off x="0" y="265551"/>
              <a:ext cx="294188" cy="6334850"/>
              <a:chOff x="0" y="471294"/>
              <a:chExt cx="294188" cy="6334850"/>
            </a:xfrm>
          </p:grpSpPr>
          <p:grpSp>
            <p:nvGrpSpPr>
              <p:cNvPr id="18" name="그룹 17"/>
              <p:cNvGrpSpPr/>
              <p:nvPr userDrawn="1"/>
            </p:nvGrpSpPr>
            <p:grpSpPr>
              <a:xfrm>
                <a:off x="0" y="471294"/>
                <a:ext cx="293213" cy="180000"/>
                <a:chOff x="-775594" y="4365104"/>
                <a:chExt cx="293213" cy="180000"/>
              </a:xfrm>
            </p:grpSpPr>
            <p:sp>
              <p:nvSpPr>
                <p:cNvPr id="84" name="직사각형 83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85" name="그룹 84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86" name="직사각형 85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87" name="직사각형 86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19" name="그룹 18"/>
              <p:cNvGrpSpPr/>
              <p:nvPr userDrawn="1"/>
            </p:nvGrpSpPr>
            <p:grpSpPr>
              <a:xfrm>
                <a:off x="75" y="944744"/>
                <a:ext cx="293213" cy="180000"/>
                <a:chOff x="-775594" y="4365104"/>
                <a:chExt cx="293213" cy="180000"/>
              </a:xfrm>
            </p:grpSpPr>
            <p:sp>
              <p:nvSpPr>
                <p:cNvPr id="80" name="직사각형 79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81" name="그룹 80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82" name="직사각형 81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83" name="직사각형 82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20" name="그룹 19"/>
              <p:cNvGrpSpPr/>
              <p:nvPr userDrawn="1"/>
            </p:nvGrpSpPr>
            <p:grpSpPr>
              <a:xfrm>
                <a:off x="150" y="1418194"/>
                <a:ext cx="293213" cy="180000"/>
                <a:chOff x="-775594" y="4365104"/>
                <a:chExt cx="293213" cy="180000"/>
              </a:xfrm>
            </p:grpSpPr>
            <p:sp>
              <p:nvSpPr>
                <p:cNvPr id="76" name="직사각형 75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77" name="그룹 76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78" name="직사각형 77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79" name="직사각형 78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21" name="그룹 20"/>
              <p:cNvGrpSpPr/>
              <p:nvPr userDrawn="1"/>
            </p:nvGrpSpPr>
            <p:grpSpPr>
              <a:xfrm>
                <a:off x="225" y="1891644"/>
                <a:ext cx="293213" cy="180000"/>
                <a:chOff x="-775594" y="4365104"/>
                <a:chExt cx="293213" cy="180000"/>
              </a:xfrm>
            </p:grpSpPr>
            <p:sp>
              <p:nvSpPr>
                <p:cNvPr id="72" name="직사각형 71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73" name="그룹 72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74" name="직사각형 73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75" name="직사각형 74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22" name="그룹 21"/>
              <p:cNvGrpSpPr/>
              <p:nvPr userDrawn="1"/>
            </p:nvGrpSpPr>
            <p:grpSpPr>
              <a:xfrm>
                <a:off x="300" y="2365094"/>
                <a:ext cx="293213" cy="180000"/>
                <a:chOff x="-775594" y="4365104"/>
                <a:chExt cx="293213" cy="180000"/>
              </a:xfrm>
            </p:grpSpPr>
            <p:sp>
              <p:nvSpPr>
                <p:cNvPr id="68" name="직사각형 67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69" name="그룹 68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70" name="직사각형 69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71" name="직사각형 70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23" name="그룹 22"/>
              <p:cNvGrpSpPr/>
              <p:nvPr userDrawn="1"/>
            </p:nvGrpSpPr>
            <p:grpSpPr>
              <a:xfrm>
                <a:off x="375" y="2838544"/>
                <a:ext cx="293213" cy="180000"/>
                <a:chOff x="-775594" y="4365104"/>
                <a:chExt cx="293213" cy="180000"/>
              </a:xfrm>
            </p:grpSpPr>
            <p:sp>
              <p:nvSpPr>
                <p:cNvPr id="64" name="직사각형 63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65" name="그룹 64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66" name="직사각형 65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67" name="직사각형 66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24" name="그룹 23"/>
              <p:cNvGrpSpPr/>
              <p:nvPr userDrawn="1"/>
            </p:nvGrpSpPr>
            <p:grpSpPr>
              <a:xfrm>
                <a:off x="450" y="3311994"/>
                <a:ext cx="293213" cy="180000"/>
                <a:chOff x="-775594" y="4365104"/>
                <a:chExt cx="293213" cy="180000"/>
              </a:xfrm>
            </p:grpSpPr>
            <p:sp>
              <p:nvSpPr>
                <p:cNvPr id="60" name="직사각형 59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61" name="그룹 60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62" name="직사각형 61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63" name="직사각형 62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25" name="그룹 24"/>
              <p:cNvGrpSpPr/>
              <p:nvPr userDrawn="1"/>
            </p:nvGrpSpPr>
            <p:grpSpPr>
              <a:xfrm>
                <a:off x="525" y="3785444"/>
                <a:ext cx="293213" cy="180000"/>
                <a:chOff x="-775594" y="4365104"/>
                <a:chExt cx="293213" cy="180000"/>
              </a:xfrm>
            </p:grpSpPr>
            <p:sp>
              <p:nvSpPr>
                <p:cNvPr id="56" name="직사각형 55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57" name="그룹 56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58" name="직사각형 57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59" name="직사각형 58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26" name="그룹 25"/>
              <p:cNvGrpSpPr/>
              <p:nvPr userDrawn="1"/>
            </p:nvGrpSpPr>
            <p:grpSpPr>
              <a:xfrm>
                <a:off x="600" y="4258894"/>
                <a:ext cx="293213" cy="180000"/>
                <a:chOff x="-775594" y="4365104"/>
                <a:chExt cx="293213" cy="180000"/>
              </a:xfrm>
            </p:grpSpPr>
            <p:sp>
              <p:nvSpPr>
                <p:cNvPr id="52" name="직사각형 51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53" name="그룹 52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54" name="직사각형 53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55" name="직사각형 54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27" name="그룹 26"/>
              <p:cNvGrpSpPr/>
              <p:nvPr userDrawn="1"/>
            </p:nvGrpSpPr>
            <p:grpSpPr>
              <a:xfrm>
                <a:off x="675" y="4732344"/>
                <a:ext cx="293213" cy="180000"/>
                <a:chOff x="-775594" y="4365104"/>
                <a:chExt cx="293213" cy="180000"/>
              </a:xfrm>
            </p:grpSpPr>
            <p:sp>
              <p:nvSpPr>
                <p:cNvPr id="48" name="직사각형 47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49" name="그룹 48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50" name="직사각형 49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51" name="직사각형 50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28" name="그룹 27"/>
              <p:cNvGrpSpPr/>
              <p:nvPr userDrawn="1"/>
            </p:nvGrpSpPr>
            <p:grpSpPr>
              <a:xfrm>
                <a:off x="750" y="5205794"/>
                <a:ext cx="293213" cy="180000"/>
                <a:chOff x="-775594" y="4365104"/>
                <a:chExt cx="293213" cy="180000"/>
              </a:xfrm>
            </p:grpSpPr>
            <p:sp>
              <p:nvSpPr>
                <p:cNvPr id="44" name="직사각형 43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45" name="그룹 44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46" name="직사각형 45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47" name="직사각형 46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29" name="그룹 28"/>
              <p:cNvGrpSpPr/>
              <p:nvPr userDrawn="1"/>
            </p:nvGrpSpPr>
            <p:grpSpPr>
              <a:xfrm>
                <a:off x="825" y="5679244"/>
                <a:ext cx="293213" cy="180000"/>
                <a:chOff x="-775594" y="4365104"/>
                <a:chExt cx="293213" cy="180000"/>
              </a:xfrm>
            </p:grpSpPr>
            <p:sp>
              <p:nvSpPr>
                <p:cNvPr id="40" name="직사각형 39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41" name="그룹 40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42" name="직사각형 41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43" name="직사각형 42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30" name="그룹 29"/>
              <p:cNvGrpSpPr/>
              <p:nvPr userDrawn="1"/>
            </p:nvGrpSpPr>
            <p:grpSpPr>
              <a:xfrm>
                <a:off x="900" y="6152694"/>
                <a:ext cx="293213" cy="180000"/>
                <a:chOff x="-775594" y="4365104"/>
                <a:chExt cx="293213" cy="180000"/>
              </a:xfrm>
            </p:grpSpPr>
            <p:sp>
              <p:nvSpPr>
                <p:cNvPr id="36" name="직사각형 35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37" name="그룹 36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38" name="직사각형 37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39" name="직사각형 38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  <p:grpSp>
            <p:nvGrpSpPr>
              <p:cNvPr id="31" name="그룹 30"/>
              <p:cNvGrpSpPr/>
              <p:nvPr userDrawn="1"/>
            </p:nvGrpSpPr>
            <p:grpSpPr>
              <a:xfrm>
                <a:off x="975" y="6626144"/>
                <a:ext cx="293213" cy="180000"/>
                <a:chOff x="-775594" y="4365104"/>
                <a:chExt cx="293213" cy="180000"/>
              </a:xfrm>
            </p:grpSpPr>
            <p:sp>
              <p:nvSpPr>
                <p:cNvPr id="32" name="직사각형 31"/>
                <p:cNvSpPr/>
                <p:nvPr userDrawn="1"/>
              </p:nvSpPr>
              <p:spPr>
                <a:xfrm>
                  <a:off x="-503981" y="4365104"/>
                  <a:ext cx="21600" cy="18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aseline="0">
                    <a:latin typeface="Arial" panose="020B0604020202020204" pitchFamily="34" charset="0"/>
                    <a:ea typeface="맑은 고딕" panose="020B0503020000020004" pitchFamily="50" charset="-127"/>
                  </a:endParaRPr>
                </a:p>
              </p:txBody>
            </p:sp>
            <p:grpSp>
              <p:nvGrpSpPr>
                <p:cNvPr id="33" name="그룹 32"/>
                <p:cNvGrpSpPr/>
                <p:nvPr userDrawn="1"/>
              </p:nvGrpSpPr>
              <p:grpSpPr>
                <a:xfrm>
                  <a:off x="-775594" y="4396002"/>
                  <a:ext cx="288000" cy="118204"/>
                  <a:chOff x="504131" y="4030876"/>
                  <a:chExt cx="252000" cy="118204"/>
                </a:xfrm>
              </p:grpSpPr>
              <p:sp>
                <p:nvSpPr>
                  <p:cNvPr id="34" name="직사각형 33"/>
                  <p:cNvSpPr/>
                  <p:nvPr userDrawn="1"/>
                </p:nvSpPr>
                <p:spPr>
                  <a:xfrm>
                    <a:off x="504131" y="4030876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  <p:sp>
                <p:nvSpPr>
                  <p:cNvPr id="35" name="직사각형 34"/>
                  <p:cNvSpPr/>
                  <p:nvPr userDrawn="1"/>
                </p:nvSpPr>
                <p:spPr>
                  <a:xfrm>
                    <a:off x="504131" y="4141880"/>
                    <a:ext cx="252000" cy="72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aseline="0">
                      <a:latin typeface="Arial" panose="020B0604020202020204" pitchFamily="34" charset="0"/>
                      <a:ea typeface="맑은 고딕" panose="020B0503020000020004" pitchFamily="50" charset="-127"/>
                    </a:endParaRPr>
                  </a:p>
                </p:txBody>
              </p:sp>
            </p:grpSp>
          </p:grpSp>
        </p:grpSp>
      </p:grpSp>
      <p:grpSp>
        <p:nvGrpSpPr>
          <p:cNvPr id="7" name="그룹 6"/>
          <p:cNvGrpSpPr/>
          <p:nvPr userDrawn="1"/>
        </p:nvGrpSpPr>
        <p:grpSpPr>
          <a:xfrm>
            <a:off x="7740351" y="3222"/>
            <a:ext cx="720081" cy="1800200"/>
            <a:chOff x="2376339" y="1556792"/>
            <a:chExt cx="720081" cy="1800200"/>
          </a:xfrm>
          <a:effectLst>
            <a:outerShdw blurRad="88900" dist="38100" dir="5400000" algn="t" rotWithShape="0">
              <a:prstClr val="black">
                <a:alpha val="5000"/>
              </a:prstClr>
            </a:outerShdw>
          </a:effectLst>
        </p:grpSpPr>
        <p:sp>
          <p:nvSpPr>
            <p:cNvPr id="8" name="직사각형 7"/>
            <p:cNvSpPr/>
            <p:nvPr userDrawn="1"/>
          </p:nvSpPr>
          <p:spPr>
            <a:xfrm>
              <a:off x="2376339" y="1556792"/>
              <a:ext cx="720080" cy="12961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aseline="0">
                <a:latin typeface="Arial" panose="020B060402020202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9" name="갈매기형 수장 8"/>
            <p:cNvSpPr/>
            <p:nvPr userDrawn="1"/>
          </p:nvSpPr>
          <p:spPr>
            <a:xfrm rot="16200000">
              <a:off x="2016301" y="2276872"/>
              <a:ext cx="1440160" cy="720079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baseline="0">
                <a:latin typeface="Arial" panose="020B0604020202020204" pitchFamily="34" charset="0"/>
                <a:ea typeface="맑은 고딕" panose="020B0503020000020004" pitchFamily="50" charset="-127"/>
              </a:endParaRPr>
            </a:p>
          </p:txBody>
        </p:sp>
      </p:grpSp>
      <p:sp>
        <p:nvSpPr>
          <p:cNvPr id="10" name="텍스트 개체 틀 17"/>
          <p:cNvSpPr>
            <a:spLocks noGrp="1"/>
          </p:cNvSpPr>
          <p:nvPr>
            <p:ph type="body" sz="quarter" idx="10" hasCustomPrompt="1"/>
          </p:nvPr>
        </p:nvSpPr>
        <p:spPr>
          <a:xfrm>
            <a:off x="1475656" y="1819548"/>
            <a:ext cx="6331317" cy="7078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>
              <a:defRPr lang="ko-KR" altLang="en-US" sz="4600" b="1" spc="-120" baseline="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MARKETING PLAN</a:t>
            </a:r>
            <a:endParaRPr lang="ko-KR" altLang="en-US" dirty="0"/>
          </a:p>
        </p:txBody>
      </p:sp>
      <p:sp>
        <p:nvSpPr>
          <p:cNvPr id="11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1475656" y="2755652"/>
            <a:ext cx="6361086" cy="21544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>
              <a:defRPr lang="ko-KR" altLang="en-US" sz="1400" b="0" spc="0" baseline="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How to cast a smart net and make waves.</a:t>
            </a:r>
          </a:p>
        </p:txBody>
      </p:sp>
      <p:sp>
        <p:nvSpPr>
          <p:cNvPr id="16" name="텍스트 개체 틀 17"/>
          <p:cNvSpPr>
            <a:spLocks noGrp="1"/>
          </p:cNvSpPr>
          <p:nvPr>
            <p:ph type="body" sz="quarter" idx="12" hasCustomPrompt="1"/>
          </p:nvPr>
        </p:nvSpPr>
        <p:spPr>
          <a:xfrm>
            <a:off x="1475656" y="1470541"/>
            <a:ext cx="633131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>
              <a:defRPr lang="ko-KR" altLang="en-US" sz="1800" b="1" spc="-50" baseline="0" dirty="0" smtClean="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Strategic Business Plan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9638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4404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17"/>
          <p:cNvSpPr>
            <a:spLocks noGrp="1"/>
          </p:cNvSpPr>
          <p:nvPr>
            <p:ph type="body" sz="quarter" idx="10" hasCustomPrompt="1"/>
          </p:nvPr>
        </p:nvSpPr>
        <p:spPr>
          <a:xfrm>
            <a:off x="1406342" y="2798180"/>
            <a:ext cx="6331317" cy="70788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>
              <a:defRPr lang="ko-KR" altLang="en-US" sz="4600" b="1" spc="-120" dirty="0" smtClean="0">
                <a:solidFill>
                  <a:srgbClr val="0B55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THEME</a:t>
            </a:r>
            <a:endParaRPr lang="ko-KR" altLang="en-US" dirty="0"/>
          </a:p>
        </p:txBody>
      </p:sp>
      <p:sp>
        <p:nvSpPr>
          <p:cNvPr id="8" name="텍스트 개체 틀 17"/>
          <p:cNvSpPr>
            <a:spLocks noGrp="1"/>
          </p:cNvSpPr>
          <p:nvPr>
            <p:ph type="body" sz="quarter" idx="11" hasCustomPrompt="1"/>
          </p:nvPr>
        </p:nvSpPr>
        <p:spPr>
          <a:xfrm>
            <a:off x="1391457" y="3593268"/>
            <a:ext cx="6361086" cy="21544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>
              <a:defRPr lang="ko-KR" altLang="en-US" sz="1400" b="0" spc="0" baseline="0" dirty="0" smtClean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190819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17"/>
          <p:cNvSpPr>
            <a:spLocks noGrp="1"/>
          </p:cNvSpPr>
          <p:nvPr>
            <p:ph type="body" sz="quarter" idx="12" hasCustomPrompt="1"/>
          </p:nvPr>
        </p:nvSpPr>
        <p:spPr>
          <a:xfrm>
            <a:off x="1475656" y="1484784"/>
            <a:ext cx="6331317" cy="73866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4800" b="1" spc="-120" dirty="0" smtClean="0">
                <a:solidFill>
                  <a:srgbClr val="0B55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11" name="텍스트 개체 틀 17"/>
          <p:cNvSpPr>
            <a:spLocks noGrp="1"/>
          </p:cNvSpPr>
          <p:nvPr>
            <p:ph type="body" sz="quarter" idx="13" hasCustomPrompt="1"/>
          </p:nvPr>
        </p:nvSpPr>
        <p:spPr>
          <a:xfrm>
            <a:off x="1475656" y="2978502"/>
            <a:ext cx="633131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800" b="0" spc="-12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2" name="텍스트 개체 틀 17"/>
          <p:cNvSpPr>
            <a:spLocks noGrp="1"/>
          </p:cNvSpPr>
          <p:nvPr>
            <p:ph type="body" sz="quarter" idx="14" hasCustomPrompt="1"/>
          </p:nvPr>
        </p:nvSpPr>
        <p:spPr>
          <a:xfrm>
            <a:off x="1475656" y="3416447"/>
            <a:ext cx="633131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800" b="0" spc="-12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3" name="텍스트 개체 틀 17"/>
          <p:cNvSpPr>
            <a:spLocks noGrp="1"/>
          </p:cNvSpPr>
          <p:nvPr>
            <p:ph type="body" sz="quarter" idx="15" hasCustomPrompt="1"/>
          </p:nvPr>
        </p:nvSpPr>
        <p:spPr>
          <a:xfrm>
            <a:off x="1475656" y="3854392"/>
            <a:ext cx="633131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800" b="0" spc="-12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4" name="텍스트 개체 틀 17"/>
          <p:cNvSpPr>
            <a:spLocks noGrp="1"/>
          </p:cNvSpPr>
          <p:nvPr>
            <p:ph type="body" sz="quarter" idx="16" hasCustomPrompt="1"/>
          </p:nvPr>
        </p:nvSpPr>
        <p:spPr>
          <a:xfrm>
            <a:off x="1475656" y="4292337"/>
            <a:ext cx="633131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800" b="0" spc="-12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5" name="텍스트 개체 틀 17"/>
          <p:cNvSpPr>
            <a:spLocks noGrp="1"/>
          </p:cNvSpPr>
          <p:nvPr>
            <p:ph type="body" sz="quarter" idx="17" hasCustomPrompt="1"/>
          </p:nvPr>
        </p:nvSpPr>
        <p:spPr>
          <a:xfrm>
            <a:off x="1475656" y="4730282"/>
            <a:ext cx="633131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800" b="0" spc="-12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6" name="텍스트 개체 틀 17"/>
          <p:cNvSpPr>
            <a:spLocks noGrp="1"/>
          </p:cNvSpPr>
          <p:nvPr>
            <p:ph type="body" sz="quarter" idx="18" hasCustomPrompt="1"/>
          </p:nvPr>
        </p:nvSpPr>
        <p:spPr>
          <a:xfrm>
            <a:off x="1475656" y="5168225"/>
            <a:ext cx="6331317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800" b="0" spc="-12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grpSp>
        <p:nvGrpSpPr>
          <p:cNvPr id="17" name="그룹 16"/>
          <p:cNvGrpSpPr/>
          <p:nvPr userDrawn="1"/>
        </p:nvGrpSpPr>
        <p:grpSpPr>
          <a:xfrm>
            <a:off x="7740351" y="3222"/>
            <a:ext cx="720081" cy="1800200"/>
            <a:chOff x="2376339" y="1556792"/>
            <a:chExt cx="720081" cy="1800200"/>
          </a:xfrm>
          <a:solidFill>
            <a:srgbClr val="0B55B5"/>
          </a:solidFill>
          <a:effectLst>
            <a:outerShdw blurRad="88900" dist="38100" dir="5400000" algn="t" rotWithShape="0">
              <a:prstClr val="black">
                <a:alpha val="5000"/>
              </a:prstClr>
            </a:outerShdw>
          </a:effectLst>
        </p:grpSpPr>
        <p:sp>
          <p:nvSpPr>
            <p:cNvPr id="18" name="직사각형 17"/>
            <p:cNvSpPr/>
            <p:nvPr userDrawn="1"/>
          </p:nvSpPr>
          <p:spPr>
            <a:xfrm>
              <a:off x="2376339" y="1556792"/>
              <a:ext cx="720080" cy="12961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aseline="0">
                <a:latin typeface="Arial" panose="020B060402020202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19" name="갈매기형 수장 18"/>
            <p:cNvSpPr/>
            <p:nvPr userDrawn="1"/>
          </p:nvSpPr>
          <p:spPr>
            <a:xfrm rot="16200000">
              <a:off x="2016301" y="2276872"/>
              <a:ext cx="1440160" cy="720079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baseline="0">
                <a:latin typeface="Arial" panose="020B0604020202020204" pitchFamily="34" charset="0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1639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-2638"/>
            <a:ext cx="9145422" cy="633767"/>
          </a:xfrm>
          <a:prstGeom prst="rect">
            <a:avLst/>
          </a:prstGeom>
          <a:solidFill>
            <a:srgbClr val="0B5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bIns="72000" rtlCol="0" anchor="ctr"/>
          <a:lstStyle/>
          <a:p>
            <a:pPr lvl="0" algn="just" defTabSz="1193292">
              <a:spcBef>
                <a:spcPct val="20000"/>
              </a:spcBef>
            </a:pPr>
            <a:endParaRPr lang="en-US" altLang="ko-KR" sz="1100" spc="-20" dirty="0">
              <a:solidFill>
                <a:prstClr val="black">
                  <a:lumMod val="65000"/>
                  <a:lumOff val="3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텍스트 개체 틀 79"/>
          <p:cNvSpPr>
            <a:spLocks noGrp="1"/>
          </p:cNvSpPr>
          <p:nvPr>
            <p:ph type="body" sz="quarter" idx="22" hasCustomPrompt="1"/>
          </p:nvPr>
        </p:nvSpPr>
        <p:spPr>
          <a:xfrm>
            <a:off x="574158" y="121885"/>
            <a:ext cx="8462337" cy="3847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None/>
              <a:defRPr lang="ko-KR" altLang="en-US" sz="2500" b="1" spc="-150" baseline="0" dirty="0" smtClean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176684" y="195195"/>
            <a:ext cx="259366" cy="2593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665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-2638"/>
            <a:ext cx="9145422" cy="633767"/>
          </a:xfrm>
          <a:prstGeom prst="rect">
            <a:avLst/>
          </a:prstGeom>
          <a:solidFill>
            <a:srgbClr val="0B5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bIns="72000" rtlCol="0" anchor="ctr"/>
          <a:lstStyle/>
          <a:p>
            <a:pPr lvl="0" algn="just" defTabSz="1193292">
              <a:spcBef>
                <a:spcPct val="20000"/>
              </a:spcBef>
            </a:pPr>
            <a:endParaRPr lang="en-US" altLang="ko-KR" sz="1100" spc="-20" dirty="0">
              <a:solidFill>
                <a:prstClr val="black">
                  <a:lumMod val="65000"/>
                  <a:lumOff val="3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텍스트 개체 틀 79"/>
          <p:cNvSpPr>
            <a:spLocks noGrp="1"/>
          </p:cNvSpPr>
          <p:nvPr>
            <p:ph type="body" sz="quarter" idx="22" hasCustomPrompt="1"/>
          </p:nvPr>
        </p:nvSpPr>
        <p:spPr>
          <a:xfrm>
            <a:off x="574158" y="121885"/>
            <a:ext cx="8462337" cy="3847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None/>
              <a:defRPr lang="ko-KR" altLang="en-US" sz="2500" b="1" spc="-200" baseline="0" dirty="0" smtClean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176684" y="195195"/>
            <a:ext cx="259366" cy="2593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텍스트 개체 틀 17"/>
          <p:cNvSpPr>
            <a:spLocks noGrp="1"/>
          </p:cNvSpPr>
          <p:nvPr>
            <p:ph type="body" sz="quarter" idx="14" hasCustomPrompt="1"/>
          </p:nvPr>
        </p:nvSpPr>
        <p:spPr>
          <a:xfrm>
            <a:off x="537039" y="908720"/>
            <a:ext cx="8092611" cy="72008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0" lvl="0" indent="0"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9258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-1421" y="1"/>
            <a:ext cx="9145422" cy="1699403"/>
          </a:xfrm>
          <a:prstGeom prst="rect">
            <a:avLst/>
          </a:prstGeom>
          <a:solidFill>
            <a:srgbClr val="DDD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bIns="72000" rtlCol="0" anchor="ctr"/>
          <a:lstStyle/>
          <a:p>
            <a:pPr lvl="0" algn="just" defTabSz="1193292">
              <a:spcBef>
                <a:spcPct val="20000"/>
              </a:spcBef>
            </a:pPr>
            <a:endParaRPr lang="en-US" altLang="ko-KR" sz="1100" spc="-20" dirty="0">
              <a:solidFill>
                <a:prstClr val="black">
                  <a:lumMod val="65000"/>
                  <a:lumOff val="3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직사각형 13"/>
          <p:cNvSpPr/>
          <p:nvPr userDrawn="1"/>
        </p:nvSpPr>
        <p:spPr>
          <a:xfrm>
            <a:off x="0" y="-2637"/>
            <a:ext cx="1259779" cy="1701868"/>
          </a:xfrm>
          <a:prstGeom prst="rect">
            <a:avLst/>
          </a:prstGeom>
          <a:solidFill>
            <a:srgbClr val="0B5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bIns="72000" rtlCol="0" anchor="ctr"/>
          <a:lstStyle/>
          <a:p>
            <a:pPr lvl="0" algn="just" defTabSz="1193292">
              <a:spcBef>
                <a:spcPct val="20000"/>
              </a:spcBef>
            </a:pPr>
            <a:endParaRPr lang="en-US" altLang="ko-KR" sz="1100" spc="-20" dirty="0">
              <a:solidFill>
                <a:prstClr val="black">
                  <a:lumMod val="65000"/>
                  <a:lumOff val="3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텍스트 개체 틀 17"/>
          <p:cNvSpPr>
            <a:spLocks noGrp="1"/>
          </p:cNvSpPr>
          <p:nvPr>
            <p:ph type="body" sz="quarter" idx="12" hasCustomPrompt="1"/>
          </p:nvPr>
        </p:nvSpPr>
        <p:spPr>
          <a:xfrm>
            <a:off x="1640144" y="735826"/>
            <a:ext cx="7108320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ko-KR" altLang="en-US" sz="1600" dirty="0" smtClean="0">
                <a:solidFill>
                  <a:srgbClr val="0B55B5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j-cs"/>
              </a:defRPr>
            </a:lvl1pPr>
          </a:lstStyle>
          <a:p>
            <a:pPr marL="0" lvl="0" indent="0"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9" name="텍스트 개체 틀 17"/>
          <p:cNvSpPr>
            <a:spLocks noGrp="1"/>
          </p:cNvSpPr>
          <p:nvPr>
            <p:ph type="body" sz="quarter" idx="16" hasCustomPrompt="1"/>
          </p:nvPr>
        </p:nvSpPr>
        <p:spPr>
          <a:xfrm>
            <a:off x="15831" y="570574"/>
            <a:ext cx="1261054" cy="81113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>
              <a:buFontTx/>
              <a:buNone/>
              <a:defRPr lang="ko-KR" altLang="en-US" sz="5400" b="1" baseline="0" dirty="0" smtClean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3" name="텍스트 개체 틀 17"/>
          <p:cNvSpPr>
            <a:spLocks noGrp="1"/>
          </p:cNvSpPr>
          <p:nvPr>
            <p:ph type="body" sz="quarter" idx="17" hasCustomPrompt="1"/>
          </p:nvPr>
        </p:nvSpPr>
        <p:spPr>
          <a:xfrm>
            <a:off x="1640144" y="341282"/>
            <a:ext cx="7108320" cy="38591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2500" b="1" spc="-40" baseline="0" dirty="0" smtClean="0">
                <a:solidFill>
                  <a:srgbClr val="0B55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16" name="직사각형 15"/>
          <p:cNvSpPr/>
          <p:nvPr userDrawn="1"/>
        </p:nvSpPr>
        <p:spPr>
          <a:xfrm>
            <a:off x="15832" y="320892"/>
            <a:ext cx="1261054" cy="3231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1500" b="0" i="0" u="none" strike="noStrike" kern="1200" cap="none" spc="-3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INSIGHT</a:t>
            </a:r>
            <a:endParaRPr kumimoji="0" lang="ko-KR" altLang="en-US" sz="1500" b="0" i="0" u="none" strike="noStrike" kern="1200" cap="none" spc="-3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0080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0" y="-2972"/>
            <a:ext cx="9145422" cy="6858001"/>
            <a:chOff x="-12418" y="0"/>
            <a:chExt cx="9145422" cy="6858001"/>
          </a:xfrm>
        </p:grpSpPr>
        <p:sp>
          <p:nvSpPr>
            <p:cNvPr id="4" name="직사각형 3"/>
            <p:cNvSpPr/>
            <p:nvPr/>
          </p:nvSpPr>
          <p:spPr>
            <a:xfrm>
              <a:off x="-12418" y="1"/>
              <a:ext cx="9145422" cy="6858000"/>
            </a:xfrm>
            <a:prstGeom prst="rect">
              <a:avLst/>
            </a:prstGeom>
            <a:solidFill>
              <a:srgbClr val="DDDF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72000" bIns="72000" rtlCol="0" anchor="ctr"/>
            <a:lstStyle/>
            <a:p>
              <a:pPr lvl="0" algn="just" defTabSz="1193292">
                <a:spcBef>
                  <a:spcPct val="20000"/>
                </a:spcBef>
              </a:pPr>
              <a:endParaRPr lang="en-US" altLang="ko-KR" sz="1100" spc="-20" dirty="0">
                <a:solidFill>
                  <a:prstClr val="black">
                    <a:lumMod val="65000"/>
                    <a:lumOff val="35000"/>
                  </a:prst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3264858" y="0"/>
              <a:ext cx="5868145" cy="6858000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 w="3175">
              <a:noFill/>
            </a:ln>
            <a:effectLst>
              <a:outerShdw blurRad="190500" dist="38100" dir="10800000" algn="r" rotWithShape="0">
                <a:schemeClr val="bg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5" name="직사각형 24"/>
          <p:cNvSpPr/>
          <p:nvPr userDrawn="1"/>
        </p:nvSpPr>
        <p:spPr>
          <a:xfrm>
            <a:off x="0" y="-2637"/>
            <a:ext cx="3275856" cy="1701868"/>
          </a:xfrm>
          <a:prstGeom prst="rect">
            <a:avLst/>
          </a:prstGeom>
          <a:solidFill>
            <a:srgbClr val="0B5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bIns="72000" rtlCol="0" anchor="ctr"/>
          <a:lstStyle/>
          <a:p>
            <a:pPr lvl="0" algn="just" defTabSz="1193292">
              <a:spcBef>
                <a:spcPct val="20000"/>
              </a:spcBef>
            </a:pPr>
            <a:endParaRPr lang="en-US" altLang="ko-KR" sz="1100" spc="-20" dirty="0">
              <a:solidFill>
                <a:prstClr val="black">
                  <a:lumMod val="65000"/>
                  <a:lumOff val="3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314432" y="2421530"/>
            <a:ext cx="144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7"/>
          <p:cNvSpPr>
            <a:spLocks noGrp="1"/>
          </p:cNvSpPr>
          <p:nvPr>
            <p:ph type="body" sz="quarter" idx="12" hasCustomPrompt="1"/>
          </p:nvPr>
        </p:nvSpPr>
        <p:spPr>
          <a:xfrm>
            <a:off x="306016" y="688502"/>
            <a:ext cx="2687350" cy="38472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2500" b="1" spc="-40" baseline="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17" name="텍스트 개체 틀 17"/>
          <p:cNvSpPr>
            <a:spLocks noGrp="1"/>
          </p:cNvSpPr>
          <p:nvPr>
            <p:ph type="body" sz="quarter" idx="13" hasCustomPrompt="1"/>
          </p:nvPr>
        </p:nvSpPr>
        <p:spPr>
          <a:xfrm>
            <a:off x="550474" y="454856"/>
            <a:ext cx="2437350" cy="2160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buFontTx/>
              <a:buNone/>
              <a:defRPr lang="ko-KR" altLang="en-US" sz="1200" b="1" baseline="0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0" lvl="0"/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8" name="텍스트 개체 틀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16" y="2097885"/>
            <a:ext cx="2681808" cy="2160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3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0" lvl="0" indent="0"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9" name="텍스트 개체 틀 17"/>
          <p:cNvSpPr>
            <a:spLocks noGrp="1"/>
          </p:cNvSpPr>
          <p:nvPr>
            <p:ph type="body" sz="quarter" idx="15" hasCustomPrompt="1"/>
          </p:nvPr>
        </p:nvSpPr>
        <p:spPr>
          <a:xfrm>
            <a:off x="306592" y="2492896"/>
            <a:ext cx="2681232" cy="6480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300" b="0" i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0" lvl="0" indent="0"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20" name="텍스트 개체 틀 17"/>
          <p:cNvSpPr>
            <a:spLocks noGrp="1"/>
          </p:cNvSpPr>
          <p:nvPr>
            <p:ph type="body" sz="quarter" idx="16" hasCustomPrompt="1"/>
          </p:nvPr>
        </p:nvSpPr>
        <p:spPr>
          <a:xfrm>
            <a:off x="315789" y="457622"/>
            <a:ext cx="252000" cy="2160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buFontTx/>
              <a:buNone/>
              <a:defRPr lang="ko-KR" altLang="en-US" sz="1200" b="1" baseline="0" dirty="0" smtClean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23" name="슬라이드 번호 개체 틀 1"/>
          <p:cNvSpPr txBox="1">
            <a:spLocks/>
          </p:cNvSpPr>
          <p:nvPr userDrawn="1"/>
        </p:nvSpPr>
        <p:spPr>
          <a:xfrm>
            <a:off x="318208" y="6399652"/>
            <a:ext cx="471100" cy="1825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AB80D61F-97A8-4139-ACBF-D3DAEA84C92B}" type="slidenum">
              <a:rPr lang="ko-KR" altLang="en-US" sz="1000" smtClean="0">
                <a:solidFill>
                  <a:srgbClr val="686868"/>
                </a:solidFill>
                <a:latin typeface="Tium" panose="02000800000000000000" pitchFamily="2" charset="0"/>
                <a:ea typeface="나눔고딕" pitchFamily="50" charset="-127"/>
              </a:rPr>
              <a:pPr algn="l"/>
              <a:t>‹#›</a:t>
            </a:fld>
            <a:endParaRPr lang="ko-KR" altLang="en-US" sz="1000" dirty="0">
              <a:solidFill>
                <a:srgbClr val="686868"/>
              </a:solidFill>
              <a:latin typeface="Tium" panose="02000800000000000000" pitchFamily="2" charset="0"/>
              <a:ea typeface="나눔고딕" pitchFamily="50" charset="-127"/>
            </a:endParaRPr>
          </a:p>
        </p:txBody>
      </p:sp>
      <p:sp>
        <p:nvSpPr>
          <p:cNvPr id="24" name="TextBox 23"/>
          <p:cNvSpPr txBox="1"/>
          <p:nvPr userDrawn="1"/>
        </p:nvSpPr>
        <p:spPr>
          <a:xfrm>
            <a:off x="485627" y="6376625"/>
            <a:ext cx="172736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OUR</a:t>
            </a:r>
            <a:r>
              <a:rPr lang="en-US" altLang="ko-KR" sz="900" baseline="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COMPANY</a:t>
            </a:r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INC.</a:t>
            </a:r>
            <a:endParaRPr lang="ko-KR" altLang="en-US" sz="900" dirty="0">
              <a:solidFill>
                <a:srgbClr val="68686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218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0" y="-2972"/>
            <a:ext cx="9145422" cy="6858001"/>
            <a:chOff x="-12418" y="0"/>
            <a:chExt cx="9145422" cy="6858001"/>
          </a:xfrm>
        </p:grpSpPr>
        <p:sp>
          <p:nvSpPr>
            <p:cNvPr id="4" name="직사각형 3"/>
            <p:cNvSpPr/>
            <p:nvPr/>
          </p:nvSpPr>
          <p:spPr>
            <a:xfrm>
              <a:off x="-12418" y="1"/>
              <a:ext cx="9145422" cy="6858000"/>
            </a:xfrm>
            <a:prstGeom prst="rect">
              <a:avLst/>
            </a:prstGeom>
            <a:solidFill>
              <a:srgbClr val="DDDF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72000" bIns="72000" rtlCol="0" anchor="ctr"/>
            <a:lstStyle/>
            <a:p>
              <a:pPr lvl="0" algn="just" defTabSz="1193292">
                <a:spcBef>
                  <a:spcPct val="20000"/>
                </a:spcBef>
              </a:pPr>
              <a:endParaRPr lang="en-US" altLang="ko-KR" sz="1100" spc="-20" dirty="0">
                <a:solidFill>
                  <a:prstClr val="black">
                    <a:lumMod val="65000"/>
                    <a:lumOff val="35000"/>
                  </a:prst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3264858" y="0"/>
              <a:ext cx="5868145" cy="6858000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 w="3175">
              <a:noFill/>
            </a:ln>
            <a:effectLst>
              <a:outerShdw blurRad="190500" dist="38100" dir="10800000" algn="r" rotWithShape="0">
                <a:schemeClr val="bg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cxnSp>
        <p:nvCxnSpPr>
          <p:cNvPr id="12" name="직선 연결선 11"/>
          <p:cNvCxnSpPr/>
          <p:nvPr userDrawn="1"/>
        </p:nvCxnSpPr>
        <p:spPr>
          <a:xfrm>
            <a:off x="314432" y="2277514"/>
            <a:ext cx="144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7"/>
          <p:cNvSpPr>
            <a:spLocks noGrp="1"/>
          </p:cNvSpPr>
          <p:nvPr>
            <p:ph type="body" sz="quarter" idx="12" hasCustomPrompt="1"/>
          </p:nvPr>
        </p:nvSpPr>
        <p:spPr>
          <a:xfrm>
            <a:off x="306016" y="688502"/>
            <a:ext cx="2687350" cy="38472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2500" b="1" spc="-40" baseline="0" dirty="0" smtClean="0">
                <a:solidFill>
                  <a:srgbClr val="0B55B5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+mj-cs"/>
              </a:defRPr>
            </a:lvl1pPr>
          </a:lstStyle>
          <a:p>
            <a:pPr marL="0" lvl="0" indent="0">
              <a:spcBef>
                <a:spcPct val="0"/>
              </a:spcBef>
              <a:buFontTx/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17" name="텍스트 개체 틀 17"/>
          <p:cNvSpPr>
            <a:spLocks noGrp="1"/>
          </p:cNvSpPr>
          <p:nvPr>
            <p:ph type="body" sz="quarter" idx="13" hasCustomPrompt="1"/>
          </p:nvPr>
        </p:nvSpPr>
        <p:spPr>
          <a:xfrm>
            <a:off x="550474" y="454856"/>
            <a:ext cx="2437350" cy="2160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buFontTx/>
              <a:buNone/>
              <a:defRPr lang="ko-KR" altLang="en-US" sz="1200" b="1" baseline="0" dirty="0" smtClean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0" lvl="0"/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8" name="텍스트 개체 틀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16" y="1902113"/>
            <a:ext cx="2681808" cy="2160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3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0" lvl="0" indent="0"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19" name="텍스트 개체 틀 17"/>
          <p:cNvSpPr>
            <a:spLocks noGrp="1"/>
          </p:cNvSpPr>
          <p:nvPr>
            <p:ph type="body" sz="quarter" idx="15" hasCustomPrompt="1"/>
          </p:nvPr>
        </p:nvSpPr>
        <p:spPr>
          <a:xfrm>
            <a:off x="306592" y="2348880"/>
            <a:ext cx="2681232" cy="417646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ko-KR" altLang="en-US" sz="1300" b="0" i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marL="0" lvl="0" indent="0">
              <a:buFontTx/>
              <a:buNone/>
            </a:pPr>
            <a:r>
              <a:rPr lang="en-US" altLang="ko-KR" dirty="0"/>
              <a:t>TEXT</a:t>
            </a:r>
            <a:endParaRPr lang="ko-KR" altLang="en-US" dirty="0"/>
          </a:p>
        </p:txBody>
      </p:sp>
      <p:sp>
        <p:nvSpPr>
          <p:cNvPr id="20" name="텍스트 개체 틀 17"/>
          <p:cNvSpPr>
            <a:spLocks noGrp="1"/>
          </p:cNvSpPr>
          <p:nvPr>
            <p:ph type="body" sz="quarter" idx="16" hasCustomPrompt="1"/>
          </p:nvPr>
        </p:nvSpPr>
        <p:spPr>
          <a:xfrm>
            <a:off x="315789" y="457622"/>
            <a:ext cx="252000" cy="2160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buFontTx/>
              <a:buNone/>
              <a:defRPr lang="ko-KR" altLang="en-US" sz="1200" b="1" baseline="0" dirty="0" smtClean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23" name="슬라이드 번호 개체 틀 1"/>
          <p:cNvSpPr txBox="1">
            <a:spLocks/>
          </p:cNvSpPr>
          <p:nvPr userDrawn="1"/>
        </p:nvSpPr>
        <p:spPr>
          <a:xfrm>
            <a:off x="318208" y="6399652"/>
            <a:ext cx="471100" cy="1825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AB80D61F-97A8-4139-ACBF-D3DAEA84C92B}" type="slidenum">
              <a:rPr lang="ko-KR" altLang="en-US" sz="1000" smtClean="0">
                <a:solidFill>
                  <a:srgbClr val="686868"/>
                </a:solidFill>
                <a:latin typeface="Tium" panose="02000800000000000000" pitchFamily="2" charset="0"/>
                <a:ea typeface="나눔고딕" pitchFamily="50" charset="-127"/>
              </a:rPr>
              <a:pPr algn="l"/>
              <a:t>‹#›</a:t>
            </a:fld>
            <a:endParaRPr lang="ko-KR" altLang="en-US" sz="1000" dirty="0">
              <a:solidFill>
                <a:srgbClr val="686868"/>
              </a:solidFill>
              <a:latin typeface="Tium" panose="02000800000000000000" pitchFamily="2" charset="0"/>
              <a:ea typeface="나눔고딕" pitchFamily="50" charset="-127"/>
            </a:endParaRPr>
          </a:p>
        </p:txBody>
      </p:sp>
      <p:sp>
        <p:nvSpPr>
          <p:cNvPr id="24" name="TextBox 23"/>
          <p:cNvSpPr txBox="1"/>
          <p:nvPr userDrawn="1"/>
        </p:nvSpPr>
        <p:spPr>
          <a:xfrm>
            <a:off x="485627" y="6376625"/>
            <a:ext cx="172736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OUR</a:t>
            </a:r>
            <a:r>
              <a:rPr lang="en-US" altLang="ko-KR" sz="900" baseline="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COMPANY</a:t>
            </a:r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INC.</a:t>
            </a:r>
            <a:endParaRPr lang="ko-KR" altLang="en-US" sz="900" dirty="0">
              <a:solidFill>
                <a:srgbClr val="68686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084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0" y="-2972"/>
            <a:ext cx="9145422" cy="6858001"/>
            <a:chOff x="-12418" y="0"/>
            <a:chExt cx="9145422" cy="6858001"/>
          </a:xfrm>
        </p:grpSpPr>
        <p:sp>
          <p:nvSpPr>
            <p:cNvPr id="4" name="직사각형 3"/>
            <p:cNvSpPr/>
            <p:nvPr/>
          </p:nvSpPr>
          <p:spPr>
            <a:xfrm>
              <a:off x="-12418" y="1"/>
              <a:ext cx="9145422" cy="6858000"/>
            </a:xfrm>
            <a:prstGeom prst="rect">
              <a:avLst/>
            </a:prstGeom>
            <a:solidFill>
              <a:srgbClr val="DDDF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72000" bIns="72000" rtlCol="0" anchor="ctr"/>
            <a:lstStyle/>
            <a:p>
              <a:pPr lvl="0" algn="just" defTabSz="1193292">
                <a:spcBef>
                  <a:spcPct val="20000"/>
                </a:spcBef>
              </a:pPr>
              <a:endParaRPr lang="en-US" altLang="ko-KR" sz="1100" spc="-20" dirty="0">
                <a:solidFill>
                  <a:prstClr val="black">
                    <a:lumMod val="65000"/>
                    <a:lumOff val="35000"/>
                  </a:prst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3264858" y="0"/>
              <a:ext cx="5868145" cy="6858000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 w="3175">
              <a:noFill/>
            </a:ln>
            <a:effectLst>
              <a:outerShdw blurRad="190500" dist="38100" dir="10800000" algn="r" rotWithShape="0">
                <a:schemeClr val="bg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0" tIns="45715" rIns="91430" bIns="45715" rtlCol="0" anchor="ctr"/>
            <a:lstStyle/>
            <a:p>
              <a:pPr algn="ctr"/>
              <a:endPara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6" name="슬라이드 번호 개체 틀 1"/>
          <p:cNvSpPr txBox="1">
            <a:spLocks/>
          </p:cNvSpPr>
          <p:nvPr userDrawn="1"/>
        </p:nvSpPr>
        <p:spPr>
          <a:xfrm>
            <a:off x="318208" y="6399652"/>
            <a:ext cx="471100" cy="1825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AB80D61F-97A8-4139-ACBF-D3DAEA84C92B}" type="slidenum">
              <a:rPr lang="ko-KR" altLang="en-US" sz="1000" smtClean="0">
                <a:solidFill>
                  <a:srgbClr val="686868"/>
                </a:solidFill>
                <a:latin typeface="Tium" panose="02000800000000000000" pitchFamily="2" charset="0"/>
                <a:ea typeface="나눔고딕" pitchFamily="50" charset="-127"/>
              </a:rPr>
              <a:pPr algn="l"/>
              <a:t>‹#›</a:t>
            </a:fld>
            <a:endParaRPr lang="ko-KR" altLang="en-US" sz="1000" dirty="0">
              <a:solidFill>
                <a:srgbClr val="686868"/>
              </a:solidFill>
              <a:latin typeface="Tium" panose="02000800000000000000" pitchFamily="2" charset="0"/>
              <a:ea typeface="나눔고딕" pitchFamily="50" charset="-127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485627" y="6376625"/>
            <a:ext cx="172736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OUR</a:t>
            </a:r>
            <a:r>
              <a:rPr lang="en-US" altLang="ko-KR" sz="900" baseline="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COMPANY</a:t>
            </a:r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INC.</a:t>
            </a:r>
            <a:endParaRPr lang="ko-KR" altLang="en-US" sz="900" dirty="0">
              <a:solidFill>
                <a:srgbClr val="68686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9305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1"/>
          <p:cNvSpPr txBox="1">
            <a:spLocks/>
          </p:cNvSpPr>
          <p:nvPr userDrawn="1"/>
        </p:nvSpPr>
        <p:spPr>
          <a:xfrm>
            <a:off x="318208" y="6399652"/>
            <a:ext cx="471100" cy="1825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AB80D61F-97A8-4139-ACBF-D3DAEA84C92B}" type="slidenum">
              <a:rPr lang="ko-KR" altLang="en-US" sz="1000" smtClean="0">
                <a:solidFill>
                  <a:srgbClr val="686868"/>
                </a:solidFill>
                <a:latin typeface="Tium" panose="02000800000000000000" pitchFamily="2" charset="0"/>
                <a:ea typeface="나눔고딕" pitchFamily="50" charset="-127"/>
              </a:rPr>
              <a:pPr algn="l"/>
              <a:t>‹#›</a:t>
            </a:fld>
            <a:endParaRPr lang="ko-KR" altLang="en-US" sz="1000" dirty="0">
              <a:solidFill>
                <a:srgbClr val="686868"/>
              </a:solidFill>
              <a:latin typeface="Tium" panose="02000800000000000000" pitchFamily="2" charset="0"/>
              <a:ea typeface="나눔고딕" pitchFamily="50" charset="-127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485627" y="6376625"/>
            <a:ext cx="172736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OUR</a:t>
            </a:r>
            <a:r>
              <a:rPr lang="en-US" altLang="ko-KR" sz="900" baseline="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COMPANY</a:t>
            </a:r>
            <a:r>
              <a:rPr lang="en-US" altLang="ko-KR" sz="900" dirty="0">
                <a:solidFill>
                  <a:srgbClr val="686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INC.</a:t>
            </a:r>
            <a:endParaRPr lang="ko-KR" altLang="en-US" sz="900" dirty="0">
              <a:solidFill>
                <a:srgbClr val="68686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6861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2" r:id="rId3"/>
    <p:sldLayoutId id="2147483651" r:id="rId4"/>
    <p:sldLayoutId id="2147483664" r:id="rId5"/>
    <p:sldLayoutId id="2147483665" r:id="rId6"/>
    <p:sldLayoutId id="2147483650" r:id="rId7"/>
    <p:sldLayoutId id="2147483666" r:id="rId8"/>
    <p:sldLayoutId id="2147483663" r:id="rId9"/>
    <p:sldLayoutId id="2147483661" r:id="rId10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2WEAQOBjrVI" TargetMode="Externa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chart" Target="../charts/char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1406342" y="1628800"/>
            <a:ext cx="6331317" cy="707886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Maze finder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1391457" y="2276872"/>
            <a:ext cx="6361086" cy="215444"/>
          </a:xfrm>
        </p:spPr>
        <p:txBody>
          <a:bodyPr/>
          <a:lstStyle/>
          <a:p>
            <a:pPr marL="0" indent="0">
              <a:buNone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Solves maze problems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FD5EA4-7C4A-4C69-BCB5-197F973C04EC}"/>
              </a:ext>
            </a:extLst>
          </p:cNvPr>
          <p:cNvSpPr txBox="1"/>
          <p:nvPr/>
        </p:nvSpPr>
        <p:spPr>
          <a:xfrm>
            <a:off x="4788024" y="4581128"/>
            <a:ext cx="41764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  <a:endParaRPr lang="en-US" altLang="ko-KR" dirty="0">
              <a:solidFill>
                <a:srgbClr val="0B55B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컴퓨터공학과     </a:t>
            </a:r>
            <a:r>
              <a:rPr lang="en-US" altLang="ko-KR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2016003954  </a:t>
            </a:r>
            <a:r>
              <a:rPr lang="ko-KR" altLang="en-US" dirty="0" err="1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진하림</a:t>
            </a:r>
            <a:endParaRPr lang="en-US" altLang="ko-KR" dirty="0">
              <a:solidFill>
                <a:srgbClr val="0B55B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산업경영공학과  </a:t>
            </a:r>
            <a:r>
              <a:rPr lang="en-US" altLang="ko-KR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2017010291  </a:t>
            </a:r>
            <a:r>
              <a:rPr lang="ko-KR" altLang="en-US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한수정</a:t>
            </a:r>
            <a:endParaRPr lang="en-US" altLang="ko-KR" dirty="0">
              <a:solidFill>
                <a:srgbClr val="0B55B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로봇공학과        </a:t>
            </a:r>
            <a:r>
              <a:rPr lang="en-US" altLang="ko-KR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2018043272  </a:t>
            </a:r>
            <a:r>
              <a:rPr lang="ko-KR" altLang="en-US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김혜원</a:t>
            </a:r>
            <a:endParaRPr lang="en-US" altLang="ko-KR" dirty="0">
              <a:solidFill>
                <a:srgbClr val="0B55B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로봇공학과        </a:t>
            </a:r>
            <a:r>
              <a:rPr lang="en-US" altLang="ko-KR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2018043445  </a:t>
            </a:r>
            <a:r>
              <a:rPr lang="ko-KR" altLang="en-US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정재원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2214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11F88A-F79D-4893-920C-D66D0C5D8FB1}"/>
              </a:ext>
            </a:extLst>
          </p:cNvPr>
          <p:cNvSpPr txBox="1"/>
          <p:nvPr/>
        </p:nvSpPr>
        <p:spPr>
          <a:xfrm>
            <a:off x="1682679" y="1708353"/>
            <a:ext cx="577864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>
                <a:solidFill>
                  <a:srgbClr val="0B55B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  <a:endParaRPr lang="ko-KR" altLang="en-US" sz="8800" dirty="0">
              <a:solidFill>
                <a:srgbClr val="0B55B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1120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DCD45DE4-0C83-4D6C-8956-65B6487D27AC}"/>
              </a:ext>
            </a:extLst>
          </p:cNvPr>
          <p:cNvSpPr/>
          <p:nvPr/>
        </p:nvSpPr>
        <p:spPr>
          <a:xfrm>
            <a:off x="0" y="626767"/>
            <a:ext cx="4756561" cy="1008112"/>
          </a:xfrm>
          <a:custGeom>
            <a:avLst/>
            <a:gdLst>
              <a:gd name="connsiteX0" fmla="*/ 0 w 4756561"/>
              <a:gd name="connsiteY0" fmla="*/ 0 h 1008112"/>
              <a:gd name="connsiteX1" fmla="*/ 4756561 w 4756561"/>
              <a:gd name="connsiteY1" fmla="*/ 0 h 1008112"/>
              <a:gd name="connsiteX2" fmla="*/ 4202245 w 4756561"/>
              <a:gd name="connsiteY2" fmla="*/ 504054 h 1008112"/>
              <a:gd name="connsiteX3" fmla="*/ 4756561 w 4756561"/>
              <a:gd name="connsiteY3" fmla="*/ 1008109 h 1008112"/>
              <a:gd name="connsiteX4" fmla="*/ 4756561 w 4756561"/>
              <a:gd name="connsiteY4" fmla="*/ 1008112 h 1008112"/>
              <a:gd name="connsiteX5" fmla="*/ 0 w 4756561"/>
              <a:gd name="connsiteY5" fmla="*/ 1008112 h 100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6561" h="1008112">
                <a:moveTo>
                  <a:pt x="0" y="0"/>
                </a:moveTo>
                <a:lnTo>
                  <a:pt x="4756561" y="0"/>
                </a:lnTo>
                <a:lnTo>
                  <a:pt x="4202245" y="504054"/>
                </a:lnTo>
                <a:lnTo>
                  <a:pt x="4756561" y="1008109"/>
                </a:lnTo>
                <a:lnTo>
                  <a:pt x="4756561" y="1008112"/>
                </a:lnTo>
                <a:lnTo>
                  <a:pt x="0" y="10081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aphicFrame>
        <p:nvGraphicFramePr>
          <p:cNvPr id="18" name="차트 17"/>
          <p:cNvGraphicFramePr/>
          <p:nvPr>
            <p:extLst/>
          </p:nvPr>
        </p:nvGraphicFramePr>
        <p:xfrm>
          <a:off x="4756561" y="3645024"/>
          <a:ext cx="3845178" cy="22623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86D3E-A8BE-4AB4-9C83-58416A9FA10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422EBC-F0C5-4A10-95E7-4916CA395C76}"/>
              </a:ext>
            </a:extLst>
          </p:cNvPr>
          <p:cNvSpPr txBox="1"/>
          <p:nvPr/>
        </p:nvSpPr>
        <p:spPr>
          <a:xfrm>
            <a:off x="574158" y="807657"/>
            <a:ext cx="3384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Maze finder</a:t>
            </a:r>
            <a:endParaRPr lang="ko-KR" altLang="en-US" sz="3600" b="1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64083-85F4-4572-96FA-58A81F8E410A}"/>
              </a:ext>
            </a:extLst>
          </p:cNvPr>
          <p:cNvSpPr txBox="1"/>
          <p:nvPr/>
        </p:nvSpPr>
        <p:spPr>
          <a:xfrm>
            <a:off x="251520" y="1730874"/>
            <a:ext cx="80648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어떤 미로 문제도 풀 수 있는 로봇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955DC1-2D3D-4587-94A9-EDEFCF5C93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477" t="8002" r="1477" b="13109"/>
          <a:stretch/>
        </p:blipFill>
        <p:spPr>
          <a:xfrm>
            <a:off x="4985356" y="2312976"/>
            <a:ext cx="3559825" cy="37444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4F13A01-B0D1-4F70-B517-B50DCC3F7D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79" r="7476" b="11151"/>
          <a:stretch/>
        </p:blipFill>
        <p:spPr>
          <a:xfrm>
            <a:off x="523194" y="2995501"/>
            <a:ext cx="3962867" cy="30618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50508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DF04CC76-5702-413B-B447-5E4A18C0C08E}"/>
              </a:ext>
            </a:extLst>
          </p:cNvPr>
          <p:cNvSpPr/>
          <p:nvPr/>
        </p:nvSpPr>
        <p:spPr>
          <a:xfrm>
            <a:off x="-1" y="3599454"/>
            <a:ext cx="4756561" cy="1008112"/>
          </a:xfrm>
          <a:custGeom>
            <a:avLst/>
            <a:gdLst>
              <a:gd name="connsiteX0" fmla="*/ 0 w 4756561"/>
              <a:gd name="connsiteY0" fmla="*/ 0 h 1008112"/>
              <a:gd name="connsiteX1" fmla="*/ 4756561 w 4756561"/>
              <a:gd name="connsiteY1" fmla="*/ 0 h 1008112"/>
              <a:gd name="connsiteX2" fmla="*/ 4202245 w 4756561"/>
              <a:gd name="connsiteY2" fmla="*/ 504054 h 1008112"/>
              <a:gd name="connsiteX3" fmla="*/ 4756561 w 4756561"/>
              <a:gd name="connsiteY3" fmla="*/ 1008109 h 1008112"/>
              <a:gd name="connsiteX4" fmla="*/ 4756561 w 4756561"/>
              <a:gd name="connsiteY4" fmla="*/ 1008112 h 1008112"/>
              <a:gd name="connsiteX5" fmla="*/ 0 w 4756561"/>
              <a:gd name="connsiteY5" fmla="*/ 1008112 h 100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6561" h="1008112">
                <a:moveTo>
                  <a:pt x="0" y="0"/>
                </a:moveTo>
                <a:lnTo>
                  <a:pt x="4756561" y="0"/>
                </a:lnTo>
                <a:lnTo>
                  <a:pt x="4202245" y="504054"/>
                </a:lnTo>
                <a:lnTo>
                  <a:pt x="4756561" y="1008109"/>
                </a:lnTo>
                <a:lnTo>
                  <a:pt x="4756561" y="1008112"/>
                </a:lnTo>
                <a:lnTo>
                  <a:pt x="0" y="10081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DE33759A-529F-47E6-AD3F-6129257E0CDB}"/>
              </a:ext>
            </a:extLst>
          </p:cNvPr>
          <p:cNvSpPr/>
          <p:nvPr/>
        </p:nvSpPr>
        <p:spPr>
          <a:xfrm>
            <a:off x="0" y="626767"/>
            <a:ext cx="4756561" cy="1008112"/>
          </a:xfrm>
          <a:custGeom>
            <a:avLst/>
            <a:gdLst>
              <a:gd name="connsiteX0" fmla="*/ 0 w 4756561"/>
              <a:gd name="connsiteY0" fmla="*/ 0 h 1008112"/>
              <a:gd name="connsiteX1" fmla="*/ 4756561 w 4756561"/>
              <a:gd name="connsiteY1" fmla="*/ 0 h 1008112"/>
              <a:gd name="connsiteX2" fmla="*/ 4202245 w 4756561"/>
              <a:gd name="connsiteY2" fmla="*/ 504054 h 1008112"/>
              <a:gd name="connsiteX3" fmla="*/ 4756561 w 4756561"/>
              <a:gd name="connsiteY3" fmla="*/ 1008109 h 1008112"/>
              <a:gd name="connsiteX4" fmla="*/ 4756561 w 4756561"/>
              <a:gd name="connsiteY4" fmla="*/ 1008112 h 1008112"/>
              <a:gd name="connsiteX5" fmla="*/ 0 w 4756561"/>
              <a:gd name="connsiteY5" fmla="*/ 1008112 h 100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6561" h="1008112">
                <a:moveTo>
                  <a:pt x="0" y="0"/>
                </a:moveTo>
                <a:lnTo>
                  <a:pt x="4756561" y="0"/>
                </a:lnTo>
                <a:lnTo>
                  <a:pt x="4202245" y="504054"/>
                </a:lnTo>
                <a:lnTo>
                  <a:pt x="4756561" y="1008109"/>
                </a:lnTo>
                <a:lnTo>
                  <a:pt x="4756561" y="1008112"/>
                </a:lnTo>
                <a:lnTo>
                  <a:pt x="0" y="10081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aphicFrame>
        <p:nvGraphicFramePr>
          <p:cNvPr id="18" name="차트 17"/>
          <p:cNvGraphicFramePr/>
          <p:nvPr>
            <p:extLst/>
          </p:nvPr>
        </p:nvGraphicFramePr>
        <p:xfrm>
          <a:off x="4838346" y="3864674"/>
          <a:ext cx="3845178" cy="22623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86D3E-A8BE-4AB4-9C83-58416A9FA10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ko-KR" dirty="0"/>
              <a:t>Maze solution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E19CFD5-C871-48C0-96C0-4D712F6F6523}"/>
              </a:ext>
            </a:extLst>
          </p:cNvPr>
          <p:cNvSpPr/>
          <p:nvPr/>
        </p:nvSpPr>
        <p:spPr>
          <a:xfrm>
            <a:off x="915549" y="4731394"/>
            <a:ext cx="61744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3"/>
              </a:rPr>
              <a:t>https://www.youtube.com/watch?v=2WEAQOBjrVI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669E44-4DCD-41E7-9309-969B24270B9D}"/>
              </a:ext>
            </a:extLst>
          </p:cNvPr>
          <p:cNvSpPr txBox="1"/>
          <p:nvPr/>
        </p:nvSpPr>
        <p:spPr>
          <a:xfrm>
            <a:off x="400475" y="846939"/>
            <a:ext cx="5472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미로를 푸는 </a:t>
            </a:r>
            <a:r>
              <a:rPr lang="en-US" altLang="ko-KR" sz="2800" b="1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solution</a:t>
            </a:r>
            <a:endParaRPr lang="ko-KR" altLang="en-US" sz="2800" b="1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F98499-BFEE-4561-A038-1D3A82B93413}"/>
              </a:ext>
            </a:extLst>
          </p:cNvPr>
          <p:cNvSpPr txBox="1"/>
          <p:nvPr/>
        </p:nvSpPr>
        <p:spPr>
          <a:xfrm>
            <a:off x="467544" y="2080202"/>
            <a:ext cx="88510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본디</a:t>
            </a:r>
            <a:r>
              <a:rPr lang="en-US" altLang="ko-KR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미로는 한 벽을 잡고 계속 따라가면 출구를 찾을 수 있습니다</a:t>
            </a:r>
            <a:r>
              <a:rPr lang="en-US" altLang="ko-KR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</a:t>
            </a:r>
          </a:p>
          <a:p>
            <a:endParaRPr lang="en-US" altLang="ko-KR" sz="20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따라서 저희는 이 방법을 저희의 </a:t>
            </a:r>
            <a:r>
              <a:rPr lang="ko-KR" altLang="en-US" sz="2000" dirty="0" err="1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아두이노에</a:t>
            </a:r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</a:t>
            </a:r>
            <a:r>
              <a:rPr lang="en-US" altLang="ko-KR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‘</a:t>
            </a:r>
            <a:r>
              <a:rPr lang="en-US" altLang="ko-KR" sz="2000" b="1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Line tracing’</a:t>
            </a:r>
            <a:r>
              <a:rPr lang="ko-KR" altLang="en-US" sz="2000" b="1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</a:t>
            </a:r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으로 적용해보았습니다</a:t>
            </a:r>
            <a:r>
              <a:rPr lang="en-US" altLang="ko-KR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</a:t>
            </a:r>
            <a:endParaRPr lang="ko-KR" altLang="en-US" sz="20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BCA54A-7C06-4693-BF86-396309958383}"/>
              </a:ext>
            </a:extLst>
          </p:cNvPr>
          <p:cNvSpPr txBox="1"/>
          <p:nvPr/>
        </p:nvSpPr>
        <p:spPr>
          <a:xfrm>
            <a:off x="899592" y="3805908"/>
            <a:ext cx="79928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Line tracing		</a:t>
            </a:r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라인을 따라 주행하는 모바일 로봇</a:t>
            </a:r>
          </a:p>
        </p:txBody>
      </p:sp>
    </p:spTree>
    <p:extLst>
      <p:ext uri="{BB962C8B-B14F-4D97-AF65-F5344CB8AC3E}">
        <p14:creationId xmlns:p14="http://schemas.microsoft.com/office/powerpoint/2010/main" val="3549555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86D3E-A8BE-4AB4-9C83-58416A9FA10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Maze algorithm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9D40AE-A0D8-44EE-B6BA-3280D77EB8F3}"/>
              </a:ext>
            </a:extLst>
          </p:cNvPr>
          <p:cNvSpPr txBox="1"/>
          <p:nvPr/>
        </p:nvSpPr>
        <p:spPr>
          <a:xfrm>
            <a:off x="32865" y="692696"/>
            <a:ext cx="2701698" cy="6417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" dirty="0"/>
              <a:t>#include&lt;</a:t>
            </a:r>
            <a:r>
              <a:rPr lang="en-US" altLang="ko-KR" sz="500" dirty="0" err="1"/>
              <a:t>stdio.h</a:t>
            </a:r>
            <a:r>
              <a:rPr lang="en-US" altLang="ko-KR" sz="500" dirty="0"/>
              <a:t>&gt;</a:t>
            </a:r>
          </a:p>
          <a:p>
            <a:r>
              <a:rPr lang="en-US" altLang="ko-KR" sz="500" dirty="0"/>
              <a:t>#include&lt;</a:t>
            </a:r>
            <a:r>
              <a:rPr lang="en-US" altLang="ko-KR" sz="500" dirty="0" err="1"/>
              <a:t>stdlib.h</a:t>
            </a:r>
            <a:r>
              <a:rPr lang="en-US" altLang="ko-KR" sz="500" dirty="0"/>
              <a:t>&gt;  //</a:t>
            </a:r>
            <a:r>
              <a:rPr lang="ko-KR" altLang="en-US" sz="500" dirty="0"/>
              <a:t>동적 할당 내장</a:t>
            </a:r>
          </a:p>
          <a:p>
            <a:r>
              <a:rPr lang="en-US" altLang="ko-KR" sz="500" dirty="0"/>
              <a:t>#include&lt;</a:t>
            </a:r>
            <a:r>
              <a:rPr lang="en-US" altLang="ko-KR" sz="500" dirty="0" err="1"/>
              <a:t>string.h</a:t>
            </a:r>
            <a:r>
              <a:rPr lang="en-US" altLang="ko-KR" sz="500" dirty="0"/>
              <a:t>&gt;</a:t>
            </a:r>
          </a:p>
          <a:p>
            <a:r>
              <a:rPr lang="en-US" altLang="ko-KR" sz="500" dirty="0"/>
              <a:t>#include&lt;</a:t>
            </a:r>
            <a:r>
              <a:rPr lang="en-US" altLang="ko-KR" sz="500" dirty="0" err="1"/>
              <a:t>time.h</a:t>
            </a:r>
            <a:r>
              <a:rPr lang="en-US" altLang="ko-KR" sz="500" dirty="0"/>
              <a:t>&gt;</a:t>
            </a:r>
          </a:p>
          <a:p>
            <a:r>
              <a:rPr lang="en-US" altLang="ko-KR" sz="500" dirty="0"/>
              <a:t>#include&lt;</a:t>
            </a:r>
            <a:r>
              <a:rPr lang="en-US" altLang="ko-KR" sz="500" dirty="0" err="1"/>
              <a:t>math.h</a:t>
            </a:r>
            <a:r>
              <a:rPr lang="en-US" altLang="ko-KR" sz="500" dirty="0"/>
              <a:t>&gt;</a:t>
            </a:r>
          </a:p>
          <a:p>
            <a:r>
              <a:rPr lang="en-US" altLang="ko-KR" sz="500" dirty="0"/>
              <a:t>#include&lt;</a:t>
            </a:r>
            <a:r>
              <a:rPr lang="en-US" altLang="ko-KR" sz="500" dirty="0" err="1"/>
              <a:t>stddef.h</a:t>
            </a:r>
            <a:r>
              <a:rPr lang="en-US" altLang="ko-KR" sz="500" dirty="0"/>
              <a:t>&gt;  //</a:t>
            </a:r>
            <a:r>
              <a:rPr lang="en-US" altLang="ko-KR" sz="500" dirty="0" err="1"/>
              <a:t>sizeof</a:t>
            </a:r>
            <a:r>
              <a:rPr lang="en-US" altLang="ko-KR" sz="500" dirty="0"/>
              <a:t> </a:t>
            </a:r>
            <a:r>
              <a:rPr lang="ko-KR" altLang="en-US" sz="500" dirty="0"/>
              <a:t>연산자 내장</a:t>
            </a:r>
          </a:p>
          <a:p>
            <a:r>
              <a:rPr lang="en-US" altLang="ko-KR" sz="500" dirty="0"/>
              <a:t>#include&lt;</a:t>
            </a:r>
            <a:r>
              <a:rPr lang="en-US" altLang="ko-KR" sz="500" dirty="0" err="1"/>
              <a:t>windows.h</a:t>
            </a:r>
            <a:r>
              <a:rPr lang="en-US" altLang="ko-KR" sz="500" dirty="0"/>
              <a:t>&gt;</a:t>
            </a:r>
          </a:p>
          <a:p>
            <a:endParaRPr lang="en-US" altLang="ko-KR" sz="500" dirty="0"/>
          </a:p>
          <a:p>
            <a:r>
              <a:rPr lang="en-US" altLang="ko-KR" sz="500" dirty="0"/>
              <a:t>#define </a:t>
            </a:r>
            <a:r>
              <a:rPr lang="en-US" altLang="ko-KR" sz="500" dirty="0" err="1"/>
              <a:t>len</a:t>
            </a:r>
            <a:r>
              <a:rPr lang="en-US" altLang="ko-KR" sz="500" dirty="0"/>
              <a:t> 25  //</a:t>
            </a:r>
            <a:r>
              <a:rPr lang="ko-KR" altLang="en-US" sz="500" dirty="0"/>
              <a:t>무조건 홀수여야만 한다  </a:t>
            </a:r>
            <a:r>
              <a:rPr lang="en-US" altLang="ko-KR" sz="500" dirty="0"/>
              <a:t>4</a:t>
            </a:r>
            <a:r>
              <a:rPr lang="ko-KR" altLang="en-US" sz="500" dirty="0" err="1"/>
              <a:t>의배수</a:t>
            </a:r>
            <a:r>
              <a:rPr lang="ko-KR" altLang="en-US" sz="500" dirty="0"/>
              <a:t> </a:t>
            </a:r>
            <a:r>
              <a:rPr lang="en-US" altLang="ko-KR" sz="500" dirty="0"/>
              <a:t>+1</a:t>
            </a:r>
            <a:r>
              <a:rPr lang="ko-KR" altLang="en-US" sz="500" dirty="0"/>
              <a:t>의 값만 가능하다</a:t>
            </a:r>
          </a:p>
          <a:p>
            <a:endParaRPr lang="ko-KR" altLang="en-US" sz="500" dirty="0"/>
          </a:p>
          <a:p>
            <a:r>
              <a:rPr lang="en-US" altLang="ko-KR" sz="500" dirty="0"/>
              <a:t>#define up maze[a-1][b]</a:t>
            </a:r>
          </a:p>
          <a:p>
            <a:r>
              <a:rPr lang="en-US" altLang="ko-KR" sz="500" dirty="0"/>
              <a:t>#define down maze[a+1][b]</a:t>
            </a:r>
          </a:p>
          <a:p>
            <a:r>
              <a:rPr lang="en-US" altLang="ko-KR" sz="500" dirty="0"/>
              <a:t>#define left maze[a][b-1]</a:t>
            </a:r>
          </a:p>
          <a:p>
            <a:r>
              <a:rPr lang="en-US" altLang="ko-KR" sz="500" dirty="0"/>
              <a:t>#define right maze[a][b+1]</a:t>
            </a:r>
          </a:p>
          <a:p>
            <a:r>
              <a:rPr lang="en-US" altLang="ko-KR" sz="500" dirty="0"/>
              <a:t>#define me maze[a][b]</a:t>
            </a:r>
          </a:p>
          <a:p>
            <a:endParaRPr lang="en-US" altLang="ko-KR" sz="500" dirty="0"/>
          </a:p>
          <a:p>
            <a:r>
              <a:rPr lang="en-US" altLang="ko-KR" sz="500" dirty="0"/>
              <a:t>#define </a:t>
            </a:r>
            <a:r>
              <a:rPr lang="en-US" altLang="ko-KR" sz="500" dirty="0" err="1"/>
              <a:t>ct_wall_len</a:t>
            </a:r>
            <a:r>
              <a:rPr lang="en-US" altLang="ko-KR" sz="500" dirty="0"/>
              <a:t> ((len-3)/2) //</a:t>
            </a:r>
            <a:r>
              <a:rPr lang="ko-KR" altLang="en-US" sz="500" dirty="0"/>
              <a:t>내부 </a:t>
            </a:r>
            <a:r>
              <a:rPr lang="ko-KR" altLang="en-US" sz="500" dirty="0" err="1"/>
              <a:t>고정벽</a:t>
            </a:r>
            <a:r>
              <a:rPr lang="ko-KR" altLang="en-US" sz="500" dirty="0"/>
              <a:t> </a:t>
            </a:r>
            <a:r>
              <a:rPr lang="en-US" altLang="ko-KR" sz="500" dirty="0"/>
              <a:t>1</a:t>
            </a:r>
            <a:r>
              <a:rPr lang="ko-KR" altLang="en-US" sz="500" dirty="0"/>
              <a:t>열 개수</a:t>
            </a:r>
          </a:p>
          <a:p>
            <a:r>
              <a:rPr lang="en-US" altLang="ko-KR" sz="500" dirty="0"/>
              <a:t>#define </a:t>
            </a:r>
            <a:r>
              <a:rPr lang="en-US" altLang="ko-KR" sz="500" dirty="0" err="1"/>
              <a:t>ct_void_len</a:t>
            </a:r>
            <a:r>
              <a:rPr lang="en-US" altLang="ko-KR" sz="500" dirty="0"/>
              <a:t> ((len-1)/2) //</a:t>
            </a:r>
            <a:r>
              <a:rPr lang="ko-KR" altLang="en-US" sz="500" dirty="0"/>
              <a:t>내부 고정공간 </a:t>
            </a:r>
            <a:r>
              <a:rPr lang="en-US" altLang="ko-KR" sz="500" dirty="0"/>
              <a:t>1</a:t>
            </a:r>
            <a:r>
              <a:rPr lang="ko-KR" altLang="en-US" sz="500" dirty="0"/>
              <a:t>열 개수</a:t>
            </a:r>
          </a:p>
          <a:p>
            <a:endParaRPr lang="ko-KR" altLang="en-US" sz="500" dirty="0"/>
          </a:p>
          <a:p>
            <a:r>
              <a:rPr lang="en-US" altLang="ko-KR" sz="500" dirty="0"/>
              <a:t>int level=1;</a:t>
            </a:r>
          </a:p>
          <a:p>
            <a:r>
              <a:rPr lang="en-US" altLang="ko-KR" sz="500" dirty="0"/>
              <a:t>int </a:t>
            </a:r>
            <a:r>
              <a:rPr lang="en-US" altLang="ko-KR" sz="500" dirty="0" err="1"/>
              <a:t>route_sequence</a:t>
            </a:r>
            <a:r>
              <a:rPr lang="en-US" altLang="ko-KR" sz="500" dirty="0"/>
              <a:t>[1000];</a:t>
            </a:r>
          </a:p>
          <a:p>
            <a:r>
              <a:rPr lang="en-US" altLang="ko-KR" sz="500" dirty="0"/>
              <a:t>int </a:t>
            </a:r>
            <a:r>
              <a:rPr lang="en-US" altLang="ko-KR" sz="500" dirty="0" err="1"/>
              <a:t>route_count</a:t>
            </a:r>
            <a:r>
              <a:rPr lang="en-US" altLang="ko-KR" sz="500" dirty="0"/>
              <a:t>=0;</a:t>
            </a:r>
          </a:p>
          <a:p>
            <a:endParaRPr lang="en-US" altLang="ko-KR" sz="500" dirty="0"/>
          </a:p>
          <a:p>
            <a:r>
              <a:rPr lang="en-US" altLang="ko-KR" sz="500" dirty="0"/>
              <a:t>typedef struct{</a:t>
            </a:r>
          </a:p>
          <a:p>
            <a:r>
              <a:rPr lang="en-US" altLang="ko-KR" sz="500" dirty="0"/>
              <a:t>  int x;</a:t>
            </a:r>
          </a:p>
          <a:p>
            <a:r>
              <a:rPr lang="en-US" altLang="ko-KR" sz="500" dirty="0"/>
              <a:t>  int y;</a:t>
            </a:r>
          </a:p>
          <a:p>
            <a:r>
              <a:rPr lang="en-US" altLang="ko-KR" sz="500" dirty="0"/>
              <a:t>  int wall;</a:t>
            </a:r>
          </a:p>
          <a:p>
            <a:r>
              <a:rPr lang="en-US" altLang="ko-KR" sz="500" dirty="0"/>
              <a:t>  int root;</a:t>
            </a:r>
          </a:p>
          <a:p>
            <a:r>
              <a:rPr lang="en-US" altLang="ko-KR" sz="500" dirty="0"/>
              <a:t>  int path;</a:t>
            </a:r>
          </a:p>
          <a:p>
            <a:r>
              <a:rPr lang="en-US" altLang="ko-KR" sz="500" dirty="0"/>
              <a:t>  int cline;</a:t>
            </a:r>
          </a:p>
          <a:p>
            <a:r>
              <a:rPr lang="en-US" altLang="ko-KR" sz="500" dirty="0"/>
              <a:t>}block;</a:t>
            </a:r>
          </a:p>
          <a:p>
            <a:r>
              <a:rPr lang="en-US" altLang="ko-KR" sz="500" dirty="0"/>
              <a:t>//adventure design</a:t>
            </a:r>
            <a:r>
              <a:rPr lang="ko-KR" altLang="en-US" sz="500" dirty="0"/>
              <a:t>용 미로그리는 차 경로 생성 함수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trevel_route</a:t>
            </a:r>
            <a:r>
              <a:rPr lang="en-US" altLang="ko-KR" sz="500" dirty="0"/>
              <a:t>(int </a:t>
            </a:r>
            <a:r>
              <a:rPr lang="en-US" altLang="ko-KR" sz="500" dirty="0" err="1"/>
              <a:t>a,int</a:t>
            </a:r>
            <a:r>
              <a:rPr lang="en-US" altLang="ko-KR" sz="500" dirty="0"/>
              <a:t> </a:t>
            </a:r>
            <a:r>
              <a:rPr lang="en-US" altLang="ko-KR" sz="500" dirty="0" err="1"/>
              <a:t>b,block</a:t>
            </a:r>
            <a:r>
              <a:rPr lang="en-US" altLang="ko-KR" sz="500" dirty="0"/>
              <a:t>**</a:t>
            </a:r>
            <a:r>
              <a:rPr lang="en-US" altLang="ko-KR" sz="500" dirty="0" err="1"/>
              <a:t>maze,int</a:t>
            </a:r>
            <a:r>
              <a:rPr lang="en-US" altLang="ko-KR" sz="500" dirty="0"/>
              <a:t> back);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route_numbering</a:t>
            </a:r>
            <a:r>
              <a:rPr lang="en-US" altLang="ko-KR" sz="500" dirty="0"/>
              <a:t>(int a);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draw_route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route_order</a:t>
            </a:r>
            <a:r>
              <a:rPr lang="en-US" altLang="ko-KR" sz="500" dirty="0"/>
              <a:t>();</a:t>
            </a:r>
          </a:p>
          <a:p>
            <a:r>
              <a:rPr lang="en-US" altLang="ko-KR" sz="500" dirty="0"/>
              <a:t>//</a:t>
            </a:r>
            <a:r>
              <a:rPr lang="ko-KR" altLang="en-US" sz="500" dirty="0"/>
              <a:t>미로 초기화 및 생성 함수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block_clear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block_build</a:t>
            </a:r>
            <a:r>
              <a:rPr lang="en-US" altLang="ko-KR" sz="500" dirty="0"/>
              <a:t>(block**);</a:t>
            </a:r>
          </a:p>
          <a:p>
            <a:r>
              <a:rPr lang="en-US" altLang="ko-KR" sz="500" dirty="0"/>
              <a:t>//in the </a:t>
            </a:r>
            <a:r>
              <a:rPr lang="en-US" altLang="ko-KR" sz="500" dirty="0" err="1"/>
              <a:t>block_build</a:t>
            </a:r>
            <a:endParaRPr lang="en-US" altLang="ko-KR" sz="500" dirty="0"/>
          </a:p>
          <a:p>
            <a:r>
              <a:rPr lang="en-US" altLang="ko-KR" sz="500" dirty="0"/>
              <a:t>//1</a:t>
            </a:r>
            <a:r>
              <a:rPr lang="ko-KR" altLang="en-US" sz="500" dirty="0"/>
              <a:t>단계</a:t>
            </a:r>
            <a:r>
              <a:rPr lang="en-US" altLang="ko-KR" sz="500" dirty="0"/>
              <a:t>:</a:t>
            </a:r>
            <a:r>
              <a:rPr lang="ko-KR" altLang="en-US" sz="500" dirty="0"/>
              <a:t>미로 기본구조 생성</a:t>
            </a:r>
          </a:p>
          <a:p>
            <a:r>
              <a:rPr lang="en-US" altLang="ko-KR" sz="500" dirty="0"/>
              <a:t>block** </a:t>
            </a:r>
            <a:r>
              <a:rPr lang="en-US" altLang="ko-KR" sz="500" dirty="0" err="1"/>
              <a:t>block_init</a:t>
            </a:r>
            <a:r>
              <a:rPr lang="en-US" altLang="ko-KR" sz="500" dirty="0"/>
              <a:t>();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rand_wall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//2</a:t>
            </a:r>
            <a:r>
              <a:rPr lang="ko-KR" altLang="en-US" sz="500" dirty="0"/>
              <a:t>단계</a:t>
            </a:r>
            <a:r>
              <a:rPr lang="en-US" altLang="ko-KR" sz="500" dirty="0"/>
              <a:t>:root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root_link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root_pruning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int </a:t>
            </a:r>
            <a:r>
              <a:rPr lang="en-US" altLang="ko-KR" sz="500" dirty="0" err="1"/>
              <a:t>root_plus</a:t>
            </a:r>
            <a:r>
              <a:rPr lang="en-US" altLang="ko-KR" sz="500" dirty="0"/>
              <a:t>(int </a:t>
            </a:r>
            <a:r>
              <a:rPr lang="en-US" altLang="ko-KR" sz="500" dirty="0" err="1"/>
              <a:t>a,int</a:t>
            </a:r>
            <a:r>
              <a:rPr lang="en-US" altLang="ko-KR" sz="500" dirty="0"/>
              <a:t> </a:t>
            </a:r>
            <a:r>
              <a:rPr lang="en-US" altLang="ko-KR" sz="500" dirty="0" err="1"/>
              <a:t>b,block</a:t>
            </a:r>
            <a:r>
              <a:rPr lang="en-US" altLang="ko-KR" sz="500" dirty="0"/>
              <a:t>**maze);</a:t>
            </a:r>
          </a:p>
          <a:p>
            <a:r>
              <a:rPr lang="en-US" altLang="ko-KR" sz="500" dirty="0"/>
              <a:t>int </a:t>
            </a:r>
            <a:r>
              <a:rPr lang="en-US" altLang="ko-KR" sz="500" dirty="0" err="1"/>
              <a:t>root_chain</a:t>
            </a:r>
            <a:r>
              <a:rPr lang="en-US" altLang="ko-KR" sz="500" dirty="0"/>
              <a:t>(int </a:t>
            </a:r>
            <a:r>
              <a:rPr lang="en-US" altLang="ko-KR" sz="500" dirty="0" err="1"/>
              <a:t>a,int</a:t>
            </a:r>
            <a:r>
              <a:rPr lang="en-US" altLang="ko-KR" sz="500" dirty="0"/>
              <a:t> </a:t>
            </a:r>
            <a:r>
              <a:rPr lang="en-US" altLang="ko-KR" sz="500" dirty="0" err="1"/>
              <a:t>b,block</a:t>
            </a:r>
            <a:r>
              <a:rPr lang="en-US" altLang="ko-KR" sz="500" dirty="0"/>
              <a:t>**maze);</a:t>
            </a:r>
          </a:p>
          <a:p>
            <a:r>
              <a:rPr lang="en-US" altLang="ko-KR" sz="500" dirty="0"/>
              <a:t>//3</a:t>
            </a:r>
            <a:r>
              <a:rPr lang="ko-KR" altLang="en-US" sz="500" dirty="0"/>
              <a:t>단계</a:t>
            </a:r>
            <a:r>
              <a:rPr lang="en-US" altLang="ko-KR" sz="500" dirty="0"/>
              <a:t>:void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void_seed</a:t>
            </a:r>
            <a:r>
              <a:rPr lang="en-US" altLang="ko-KR" sz="500" dirty="0"/>
              <a:t>(block** 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void_pruning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int </a:t>
            </a:r>
            <a:r>
              <a:rPr lang="en-US" altLang="ko-KR" sz="500" dirty="0" err="1"/>
              <a:t>void_plus</a:t>
            </a:r>
            <a:r>
              <a:rPr lang="en-US" altLang="ko-KR" sz="500" dirty="0"/>
              <a:t>(int </a:t>
            </a:r>
            <a:r>
              <a:rPr lang="en-US" altLang="ko-KR" sz="500" dirty="0" err="1"/>
              <a:t>a,int</a:t>
            </a:r>
            <a:r>
              <a:rPr lang="en-US" altLang="ko-KR" sz="500" dirty="0"/>
              <a:t> </a:t>
            </a:r>
            <a:r>
              <a:rPr lang="en-US" altLang="ko-KR" sz="500" dirty="0" err="1"/>
              <a:t>b,block</a:t>
            </a:r>
            <a:r>
              <a:rPr lang="en-US" altLang="ko-KR" sz="500" dirty="0"/>
              <a:t>**maze);</a:t>
            </a:r>
          </a:p>
          <a:p>
            <a:r>
              <a:rPr lang="en-US" altLang="ko-KR" sz="500" dirty="0"/>
              <a:t>int </a:t>
            </a:r>
            <a:r>
              <a:rPr lang="en-US" altLang="ko-KR" sz="500" dirty="0" err="1"/>
              <a:t>void_chain</a:t>
            </a:r>
            <a:r>
              <a:rPr lang="en-US" altLang="ko-KR" sz="500" dirty="0"/>
              <a:t>(int </a:t>
            </a:r>
            <a:r>
              <a:rPr lang="en-US" altLang="ko-KR" sz="500" dirty="0" err="1"/>
              <a:t>a,int</a:t>
            </a:r>
            <a:r>
              <a:rPr lang="en-US" altLang="ko-KR" sz="500" dirty="0"/>
              <a:t> </a:t>
            </a:r>
            <a:r>
              <a:rPr lang="en-US" altLang="ko-KR" sz="500" dirty="0" err="1"/>
              <a:t>b,block</a:t>
            </a:r>
            <a:r>
              <a:rPr lang="en-US" altLang="ko-KR" sz="500" dirty="0"/>
              <a:t>**maze);</a:t>
            </a:r>
          </a:p>
          <a:p>
            <a:r>
              <a:rPr lang="en-US" altLang="ko-KR" sz="500" dirty="0"/>
              <a:t>//-----------------------------------------</a:t>
            </a:r>
          </a:p>
          <a:p>
            <a:r>
              <a:rPr lang="en-US" altLang="ko-KR" sz="500" dirty="0"/>
              <a:t>//</a:t>
            </a:r>
            <a:r>
              <a:rPr lang="ko-KR" altLang="en-US" sz="500" dirty="0"/>
              <a:t>미로 출구 찾는 함수</a:t>
            </a:r>
          </a:p>
          <a:p>
            <a:r>
              <a:rPr lang="en-US" altLang="ko-KR" sz="500" dirty="0"/>
              <a:t>void solution(block**maze);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path_clear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path_search</a:t>
            </a:r>
            <a:r>
              <a:rPr lang="en-US" altLang="ko-KR" sz="500" dirty="0"/>
              <a:t>(int </a:t>
            </a:r>
            <a:r>
              <a:rPr lang="en-US" altLang="ko-KR" sz="500" dirty="0" err="1"/>
              <a:t>a,int</a:t>
            </a:r>
            <a:r>
              <a:rPr lang="en-US" altLang="ko-KR" sz="500" dirty="0"/>
              <a:t> </a:t>
            </a:r>
            <a:r>
              <a:rPr lang="en-US" altLang="ko-KR" sz="500" dirty="0" err="1"/>
              <a:t>b,block</a:t>
            </a:r>
            <a:r>
              <a:rPr lang="en-US" altLang="ko-KR" sz="500" dirty="0"/>
              <a:t>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path_find</a:t>
            </a:r>
            <a:r>
              <a:rPr lang="en-US" altLang="ko-KR" sz="500" dirty="0"/>
              <a:t>(int </a:t>
            </a:r>
            <a:r>
              <a:rPr lang="en-US" altLang="ko-KR" sz="500" dirty="0" err="1"/>
              <a:t>a,int</a:t>
            </a:r>
            <a:r>
              <a:rPr lang="en-US" altLang="ko-KR" sz="500" dirty="0"/>
              <a:t> </a:t>
            </a:r>
            <a:r>
              <a:rPr lang="en-US" altLang="ko-KR" sz="500" dirty="0" err="1"/>
              <a:t>b,block</a:t>
            </a:r>
            <a:r>
              <a:rPr lang="en-US" altLang="ko-KR" sz="500" dirty="0"/>
              <a:t>**maze);</a:t>
            </a:r>
          </a:p>
          <a:p>
            <a:r>
              <a:rPr lang="en-US" altLang="ko-KR" sz="500" dirty="0"/>
              <a:t>//</a:t>
            </a:r>
            <a:r>
              <a:rPr lang="ko-KR" altLang="en-US" sz="500" dirty="0"/>
              <a:t>미로의 멤버 확인 함수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wall_check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root_check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void_check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cline_check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path_check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solution_check</a:t>
            </a:r>
            <a:r>
              <a:rPr lang="en-US" altLang="ko-KR" sz="500" dirty="0"/>
              <a:t>(block**maze);</a:t>
            </a:r>
          </a:p>
          <a:p>
            <a:r>
              <a:rPr lang="en-US" altLang="ko-KR" sz="500" dirty="0"/>
              <a:t>//</a:t>
            </a:r>
            <a:r>
              <a:rPr lang="ko-KR" altLang="en-US" sz="500" dirty="0"/>
              <a:t>잡기능은 아니지만 미분류함수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door_push</a:t>
            </a:r>
            <a:r>
              <a:rPr lang="en-US" altLang="ko-KR" sz="500" dirty="0"/>
              <a:t>(block**maze);//</a:t>
            </a:r>
            <a:r>
              <a:rPr lang="ko-KR" altLang="en-US" sz="500" dirty="0"/>
              <a:t>미로 출입구 문 여닫기</a:t>
            </a:r>
            <a:r>
              <a:rPr lang="en-US" altLang="ko-KR" sz="500" dirty="0"/>
              <a:t>--</a:t>
            </a:r>
            <a:r>
              <a:rPr lang="ko-KR" altLang="en-US" sz="500" dirty="0"/>
              <a:t>일부 함수작용시 에러 막기 위함</a:t>
            </a:r>
          </a:p>
          <a:p>
            <a:r>
              <a:rPr lang="en-US" altLang="ko-KR" sz="500" dirty="0"/>
              <a:t>int turn(int direction);  //</a:t>
            </a:r>
            <a:r>
              <a:rPr lang="ko-KR" altLang="en-US" sz="500" dirty="0"/>
              <a:t>미로 생성시 </a:t>
            </a:r>
            <a:r>
              <a:rPr lang="en-US" altLang="ko-KR" sz="500" dirty="0"/>
              <a:t>chain </a:t>
            </a:r>
            <a:r>
              <a:rPr lang="ko-KR" altLang="en-US" sz="500" dirty="0"/>
              <a:t>탐색 순서 결정 함수</a:t>
            </a:r>
          </a:p>
          <a:p>
            <a:r>
              <a:rPr lang="en-US" altLang="ko-KR" sz="500" dirty="0"/>
              <a:t>int connection(int </a:t>
            </a:r>
            <a:r>
              <a:rPr lang="en-US" altLang="ko-KR" sz="500" dirty="0" err="1"/>
              <a:t>a,int</a:t>
            </a:r>
            <a:r>
              <a:rPr lang="en-US" altLang="ko-KR" sz="500" dirty="0"/>
              <a:t> b, int </a:t>
            </a:r>
            <a:r>
              <a:rPr lang="en-US" altLang="ko-KR" sz="500" dirty="0" err="1"/>
              <a:t>level,int</a:t>
            </a:r>
            <a:r>
              <a:rPr lang="en-US" altLang="ko-KR" sz="500" dirty="0"/>
              <a:t> </a:t>
            </a:r>
            <a:r>
              <a:rPr lang="en-US" altLang="ko-KR" sz="500" dirty="0" err="1"/>
              <a:t>direction,block</a:t>
            </a:r>
            <a:r>
              <a:rPr lang="en-US" altLang="ko-KR" sz="500" dirty="0"/>
              <a:t>**maze);//**chain </a:t>
            </a:r>
            <a:r>
              <a:rPr lang="ko-KR" altLang="en-US" sz="500" dirty="0"/>
              <a:t>작용의 핵심</a:t>
            </a:r>
            <a:r>
              <a:rPr lang="en-US" altLang="ko-KR" sz="500" dirty="0"/>
              <a:t>--root</a:t>
            </a:r>
            <a:r>
              <a:rPr lang="ko-KR" altLang="en-US" sz="500" dirty="0"/>
              <a:t>와 </a:t>
            </a:r>
            <a:r>
              <a:rPr lang="en-US" altLang="ko-KR" sz="500" dirty="0"/>
              <a:t>void </a:t>
            </a:r>
            <a:r>
              <a:rPr lang="ko-KR" altLang="en-US" sz="500" dirty="0"/>
              <a:t>에서 </a:t>
            </a:r>
            <a:r>
              <a:rPr lang="ko-KR" altLang="en-US" sz="500" dirty="0" err="1"/>
              <a:t>최중요</a:t>
            </a:r>
            <a:r>
              <a:rPr lang="ko-KR" altLang="en-US" sz="500" dirty="0"/>
              <a:t> 작용</a:t>
            </a:r>
          </a:p>
          <a:p>
            <a:r>
              <a:rPr lang="en-US" altLang="ko-KR" sz="500" dirty="0"/>
              <a:t>//main</a:t>
            </a:r>
            <a:r>
              <a:rPr lang="ko-KR" altLang="en-US" sz="500" dirty="0"/>
              <a:t>함수 인터페이스 함수</a:t>
            </a:r>
          </a:p>
          <a:p>
            <a:r>
              <a:rPr lang="en-US" altLang="ko-KR" sz="500" dirty="0"/>
              <a:t>block** operate(int </a:t>
            </a:r>
            <a:r>
              <a:rPr lang="en-US" altLang="ko-KR" sz="500" dirty="0" err="1"/>
              <a:t>want,block</a:t>
            </a:r>
            <a:r>
              <a:rPr lang="en-US" altLang="ko-KR" sz="500" dirty="0"/>
              <a:t>**maze);</a:t>
            </a:r>
          </a:p>
          <a:p>
            <a:r>
              <a:rPr lang="en-US" altLang="ko-KR" sz="500" dirty="0"/>
              <a:t>void </a:t>
            </a:r>
            <a:r>
              <a:rPr lang="en-US" altLang="ko-KR" sz="500" dirty="0" err="1"/>
              <a:t>back_to_startline</a:t>
            </a:r>
            <a:r>
              <a:rPr lang="en-US" altLang="ko-KR" sz="500" dirty="0"/>
              <a:t>();</a:t>
            </a:r>
          </a:p>
          <a:p>
            <a:r>
              <a:rPr lang="en-US" altLang="ko-KR" sz="500" dirty="0"/>
              <a:t>//--------------------------------------------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E11489-32BA-4953-B537-4B3DDFDE323D}"/>
              </a:ext>
            </a:extLst>
          </p:cNvPr>
          <p:cNvSpPr txBox="1"/>
          <p:nvPr/>
        </p:nvSpPr>
        <p:spPr>
          <a:xfrm>
            <a:off x="2555776" y="620688"/>
            <a:ext cx="2808312" cy="658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" dirty="0"/>
              <a:t>int main(){</a:t>
            </a:r>
          </a:p>
          <a:p>
            <a:r>
              <a:rPr lang="en-US" altLang="ko-KR" sz="400" dirty="0"/>
              <a:t>  int want;</a:t>
            </a:r>
          </a:p>
          <a:p>
            <a:r>
              <a:rPr lang="en-US" altLang="ko-KR" sz="400" dirty="0"/>
              <a:t>  block**maze=</a:t>
            </a:r>
            <a:r>
              <a:rPr lang="en-US" altLang="ko-KR" sz="400" dirty="0" err="1"/>
              <a:t>block_init</a:t>
            </a:r>
            <a:r>
              <a:rPr lang="en-US" altLang="ko-KR" sz="400" dirty="0"/>
              <a:t>();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block_build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door_push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while(1){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("~~maze generator and path finder~~\n");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</a:t>
            </a:r>
            <a:r>
              <a:rPr lang="ko-KR" altLang="en-US" sz="400" dirty="0"/>
              <a:t>미로 원본을 </a:t>
            </a:r>
            <a:r>
              <a:rPr lang="ko-KR" altLang="en-US" sz="400" dirty="0" err="1"/>
              <a:t>출력하고싶다면</a:t>
            </a:r>
            <a:r>
              <a:rPr lang="ko-KR" altLang="en-US" sz="400" dirty="0"/>
              <a:t> </a:t>
            </a:r>
            <a:r>
              <a:rPr lang="en-US" altLang="ko-KR" sz="400" dirty="0"/>
              <a:t>1</a:t>
            </a:r>
            <a:r>
              <a:rPr lang="ko-KR" altLang="en-US" sz="400" dirty="0"/>
              <a:t>번을</a:t>
            </a:r>
            <a:r>
              <a:rPr lang="en-US" altLang="ko-KR" sz="400" dirty="0"/>
              <a:t>, </a:t>
            </a:r>
            <a:r>
              <a:rPr lang="ko-KR" altLang="en-US" sz="400" dirty="0"/>
              <a:t>미로의 해답을 </a:t>
            </a:r>
            <a:r>
              <a:rPr lang="ko-KR" altLang="en-US" sz="400" dirty="0" err="1"/>
              <a:t>찾고싶다면</a:t>
            </a:r>
            <a:r>
              <a:rPr lang="ko-KR" altLang="en-US" sz="400" dirty="0"/>
              <a:t> </a:t>
            </a:r>
            <a:r>
              <a:rPr lang="en-US" altLang="ko-KR" sz="400" dirty="0"/>
              <a:t>2</a:t>
            </a:r>
            <a:r>
              <a:rPr lang="ko-KR" altLang="en-US" sz="400" dirty="0"/>
              <a:t>번을</a:t>
            </a:r>
            <a:r>
              <a:rPr lang="en-US" altLang="ko-KR" sz="400" dirty="0"/>
              <a:t>, </a:t>
            </a:r>
            <a:r>
              <a:rPr lang="ko-KR" altLang="en-US" sz="400" dirty="0"/>
              <a:t>미로를 초기화하려면 </a:t>
            </a:r>
            <a:r>
              <a:rPr lang="en-US" altLang="ko-KR" sz="400" dirty="0"/>
              <a:t>3</a:t>
            </a:r>
            <a:r>
              <a:rPr lang="ko-KR" altLang="en-US" sz="400" dirty="0"/>
              <a:t>번을 </a:t>
            </a:r>
            <a:r>
              <a:rPr lang="ko-KR" altLang="en-US" sz="400" dirty="0" err="1"/>
              <a:t>입럭하세요</a:t>
            </a:r>
            <a:r>
              <a:rPr lang="en-US" altLang="ko-KR" sz="400" dirty="0"/>
              <a:t>\n");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</a:t>
            </a:r>
            <a:r>
              <a:rPr lang="ko-KR" altLang="en-US" sz="400" dirty="0"/>
              <a:t>이동 경로 순서대로 벽 생성하는 것을 보고싶다면 </a:t>
            </a:r>
            <a:r>
              <a:rPr lang="en-US" altLang="ko-KR" sz="400" dirty="0"/>
              <a:t>4</a:t>
            </a:r>
            <a:r>
              <a:rPr lang="ko-KR" altLang="en-US" sz="400" dirty="0"/>
              <a:t>번을 입력하세요</a:t>
            </a:r>
            <a:r>
              <a:rPr lang="en-US" altLang="ko-KR" sz="400" dirty="0"/>
              <a:t>\n");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scanf</a:t>
            </a:r>
            <a:r>
              <a:rPr lang="en-US" altLang="ko-KR" sz="400" dirty="0"/>
              <a:t>("%</a:t>
            </a:r>
            <a:r>
              <a:rPr lang="en-US" altLang="ko-KR" sz="400" dirty="0" err="1"/>
              <a:t>d",&amp;want</a:t>
            </a:r>
            <a:r>
              <a:rPr lang="en-US" altLang="ko-KR" sz="400" dirty="0"/>
              <a:t>);</a:t>
            </a:r>
          </a:p>
          <a:p>
            <a:r>
              <a:rPr lang="en-US" altLang="ko-KR" sz="400" dirty="0"/>
              <a:t>    maze=operate(</a:t>
            </a:r>
            <a:r>
              <a:rPr lang="en-US" altLang="ko-KR" sz="400" dirty="0" err="1"/>
              <a:t>want,maze</a:t>
            </a:r>
            <a:r>
              <a:rPr lang="en-US" altLang="ko-KR" sz="400" dirty="0"/>
              <a:t>);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back_to_startline</a:t>
            </a:r>
            <a:r>
              <a:rPr lang="en-US" altLang="ko-KR" sz="400" dirty="0"/>
              <a:t>();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}</a:t>
            </a:r>
          </a:p>
          <a:p>
            <a:endParaRPr lang="en-US" altLang="ko-KR" sz="400" dirty="0"/>
          </a:p>
          <a:p>
            <a:r>
              <a:rPr lang="en-US" altLang="ko-KR" sz="400" dirty="0"/>
              <a:t>block** operate(int </a:t>
            </a:r>
            <a:r>
              <a:rPr lang="en-US" altLang="ko-KR" sz="400" dirty="0" err="1"/>
              <a:t>want,block</a:t>
            </a:r>
            <a:r>
              <a:rPr lang="en-US" altLang="ko-KR" sz="400" dirty="0"/>
              <a:t>**maze){</a:t>
            </a:r>
          </a:p>
          <a:p>
            <a:r>
              <a:rPr lang="en-US" altLang="ko-KR" sz="400" dirty="0"/>
              <a:t>  switch(want){</a:t>
            </a:r>
          </a:p>
          <a:p>
            <a:r>
              <a:rPr lang="en-US" altLang="ko-KR" sz="400" dirty="0"/>
              <a:t>    case 1:{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wall_check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}break;</a:t>
            </a:r>
          </a:p>
          <a:p>
            <a:r>
              <a:rPr lang="en-US" altLang="ko-KR" sz="400" dirty="0"/>
              <a:t>    case 2:{</a:t>
            </a:r>
          </a:p>
          <a:p>
            <a:r>
              <a:rPr lang="en-US" altLang="ko-KR" sz="400" dirty="0"/>
              <a:t>    if(level==1){</a:t>
            </a:r>
          </a:p>
          <a:p>
            <a:r>
              <a:rPr lang="en-US" altLang="ko-KR" sz="400" dirty="0"/>
              <a:t>      solution(maze);</a:t>
            </a:r>
          </a:p>
          <a:p>
            <a:r>
              <a:rPr lang="en-US" altLang="ko-KR" sz="400" dirty="0"/>
              <a:t>      level=2;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solution_check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</a:t>
            </a:r>
            <a:r>
              <a:rPr lang="ko-KR" altLang="en-US" sz="400" dirty="0"/>
              <a:t>출구까지의 거리는 </a:t>
            </a:r>
            <a:r>
              <a:rPr lang="en-US" altLang="ko-KR" sz="400" dirty="0"/>
              <a:t>%d\</a:t>
            </a:r>
            <a:r>
              <a:rPr lang="en-US" altLang="ko-KR" sz="400" dirty="0" err="1"/>
              <a:t>n",maze</a:t>
            </a:r>
            <a:r>
              <a:rPr lang="en-US" altLang="ko-KR" sz="400" dirty="0"/>
              <a:t>[len-2][len-2].path);</a:t>
            </a:r>
          </a:p>
          <a:p>
            <a:r>
              <a:rPr lang="en-US" altLang="ko-KR" sz="400" dirty="0"/>
              <a:t>    }break;</a:t>
            </a:r>
          </a:p>
          <a:p>
            <a:r>
              <a:rPr lang="en-US" altLang="ko-KR" sz="400" dirty="0"/>
              <a:t>    case 3:{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block_clear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door_push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block_build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door_push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level=1;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</a:t>
            </a:r>
            <a:r>
              <a:rPr lang="ko-KR" altLang="en-US" sz="400" dirty="0"/>
              <a:t>초기화 완료</a:t>
            </a:r>
            <a:r>
              <a:rPr lang="en-US" altLang="ko-KR" sz="400" dirty="0"/>
              <a:t>!\n");</a:t>
            </a:r>
          </a:p>
          <a:p>
            <a:r>
              <a:rPr lang="en-US" altLang="ko-KR" sz="400" dirty="0"/>
              <a:t>    }break;</a:t>
            </a:r>
          </a:p>
          <a:p>
            <a:r>
              <a:rPr lang="en-US" altLang="ko-KR" sz="400" dirty="0"/>
              <a:t>    case 4:{</a:t>
            </a:r>
          </a:p>
          <a:p>
            <a:r>
              <a:rPr lang="en-US" altLang="ko-KR" sz="400" dirty="0"/>
              <a:t>      if(level==1){</a:t>
            </a:r>
          </a:p>
          <a:p>
            <a:r>
              <a:rPr lang="en-US" altLang="ko-KR" sz="400" dirty="0"/>
              <a:t>        solution(maze);</a:t>
            </a:r>
          </a:p>
          <a:p>
            <a:r>
              <a:rPr lang="en-US" altLang="ko-KR" sz="400" dirty="0"/>
              <a:t>        level=2;</a:t>
            </a:r>
          </a:p>
          <a:p>
            <a:r>
              <a:rPr lang="en-US" altLang="ko-KR" sz="400" dirty="0"/>
              <a:t>      }</a:t>
            </a:r>
          </a:p>
          <a:p>
            <a:r>
              <a:rPr lang="en-US" altLang="ko-KR" sz="400" dirty="0"/>
              <a:t>      for(int a=0;a&lt;</a:t>
            </a:r>
            <a:r>
              <a:rPr lang="en-US" altLang="ko-KR" sz="400" dirty="0" err="1"/>
              <a:t>route_count;a</a:t>
            </a:r>
            <a:r>
              <a:rPr lang="en-US" altLang="ko-KR" sz="400" dirty="0"/>
              <a:t>++){ //----------------</a:t>
            </a:r>
          </a:p>
          <a:p>
            <a:r>
              <a:rPr lang="en-US" altLang="ko-KR" sz="400" dirty="0"/>
              <a:t>        </a:t>
            </a:r>
            <a:r>
              <a:rPr lang="en-US" altLang="ko-KR" sz="400" dirty="0" err="1"/>
              <a:t>route_sequence</a:t>
            </a:r>
            <a:r>
              <a:rPr lang="en-US" altLang="ko-KR" sz="400" dirty="0"/>
              <a:t>[a]=0;</a:t>
            </a:r>
          </a:p>
          <a:p>
            <a:r>
              <a:rPr lang="en-US" altLang="ko-KR" sz="400" dirty="0"/>
              <a:t>      }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route_count</a:t>
            </a:r>
            <a:r>
              <a:rPr lang="en-US" altLang="ko-KR" sz="400" dirty="0"/>
              <a:t>=0;    //---------</a:t>
            </a:r>
            <a:r>
              <a:rPr lang="ko-KR" altLang="en-US" sz="400" dirty="0" err="1"/>
              <a:t>루트시퀸스</a:t>
            </a:r>
            <a:r>
              <a:rPr lang="ko-KR" altLang="en-US" sz="400" dirty="0"/>
              <a:t> 초기화</a:t>
            </a:r>
          </a:p>
          <a:p>
            <a:r>
              <a:rPr lang="ko-KR" altLang="en-US" sz="400" dirty="0"/>
              <a:t>      </a:t>
            </a:r>
            <a:r>
              <a:rPr lang="en-US" altLang="ko-KR" sz="400" dirty="0"/>
              <a:t>for(int a=1;a&lt;len-1;a++){       //--</a:t>
            </a:r>
            <a:r>
              <a:rPr lang="ko-KR" altLang="en-US" sz="400" dirty="0" err="1"/>
              <a:t>루트값</a:t>
            </a:r>
            <a:r>
              <a:rPr lang="ko-KR" altLang="en-US" sz="400" dirty="0"/>
              <a:t> 초기화</a:t>
            </a:r>
          </a:p>
          <a:p>
            <a:r>
              <a:rPr lang="ko-KR" altLang="en-US" sz="400" dirty="0"/>
              <a:t>        </a:t>
            </a:r>
            <a:r>
              <a:rPr lang="en-US" altLang="ko-KR" sz="400" dirty="0"/>
              <a:t>for(int b=1;b&lt;len-1;b++){</a:t>
            </a:r>
          </a:p>
          <a:p>
            <a:r>
              <a:rPr lang="en-US" altLang="ko-KR" sz="400" dirty="0"/>
              <a:t>          </a:t>
            </a:r>
            <a:r>
              <a:rPr lang="en-US" altLang="ko-KR" sz="400" dirty="0" err="1"/>
              <a:t>me.root</a:t>
            </a:r>
            <a:r>
              <a:rPr lang="en-US" altLang="ko-KR" sz="400" dirty="0"/>
              <a:t>=0;</a:t>
            </a:r>
          </a:p>
          <a:p>
            <a:r>
              <a:rPr lang="en-US" altLang="ko-KR" sz="400" dirty="0"/>
              <a:t>        }</a:t>
            </a:r>
          </a:p>
          <a:p>
            <a:r>
              <a:rPr lang="en-US" altLang="ko-KR" sz="400" dirty="0"/>
              <a:t>      }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draw_route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route_order</a:t>
            </a:r>
            <a:r>
              <a:rPr lang="en-US" altLang="ko-KR" sz="400" dirty="0"/>
              <a:t>();</a:t>
            </a:r>
          </a:p>
          <a:p>
            <a:r>
              <a:rPr lang="en-US" altLang="ko-KR" sz="400" dirty="0"/>
              <a:t>    }break;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return maze;</a:t>
            </a:r>
          </a:p>
          <a:p>
            <a:r>
              <a:rPr lang="en-US" altLang="ko-KR" sz="400" dirty="0"/>
              <a:t>}</a:t>
            </a:r>
          </a:p>
          <a:p>
            <a:endParaRPr lang="en-US" altLang="ko-KR" sz="400" dirty="0"/>
          </a:p>
          <a:p>
            <a:r>
              <a:rPr lang="en-US" altLang="ko-KR" sz="400" dirty="0"/>
              <a:t>void </a:t>
            </a:r>
            <a:r>
              <a:rPr lang="en-US" altLang="ko-KR" sz="400" dirty="0" err="1"/>
              <a:t>draw_route</a:t>
            </a:r>
            <a:r>
              <a:rPr lang="en-US" altLang="ko-KR" sz="400" dirty="0"/>
              <a:t>(block**maze){</a:t>
            </a:r>
          </a:p>
          <a:p>
            <a:r>
              <a:rPr lang="en-US" altLang="ko-KR" sz="400" dirty="0"/>
              <a:t>  for(int a=2;a&lt;len-1;a+=2){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(2);</a:t>
            </a:r>
          </a:p>
          <a:p>
            <a:r>
              <a:rPr lang="en-US" altLang="ko-KR" sz="400" dirty="0"/>
              <a:t>    if(maze[1][a].wall==1){</a:t>
            </a:r>
          </a:p>
          <a:p>
            <a:r>
              <a:rPr lang="en-US" altLang="ko-KR" sz="400" dirty="0"/>
              <a:t>      maze[1][a].root=1;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maze[2][a].root=1;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(3); //down </a:t>
            </a:r>
            <a:r>
              <a:rPr lang="ko-KR" altLang="en-US" sz="400" dirty="0"/>
              <a:t>명령</a:t>
            </a:r>
          </a:p>
          <a:p>
            <a:r>
              <a:rPr lang="ko-KR" altLang="en-US" sz="400" dirty="0"/>
              <a:t>      </a:t>
            </a:r>
            <a:r>
              <a:rPr lang="en-US" altLang="ko-KR" sz="400" dirty="0" err="1"/>
              <a:t>trevel_route</a:t>
            </a:r>
            <a:r>
              <a:rPr lang="en-US" altLang="ko-KR" sz="400" dirty="0"/>
              <a:t>(2,a,maze,1); //up </a:t>
            </a:r>
            <a:r>
              <a:rPr lang="ko-KR" altLang="en-US" sz="400" dirty="0"/>
              <a:t>회수</a:t>
            </a:r>
          </a:p>
          <a:p>
            <a:r>
              <a:rPr lang="ko-KR" altLang="en-US" sz="400" dirty="0"/>
              <a:t>    </a:t>
            </a:r>
            <a:r>
              <a:rPr lang="en-US" altLang="ko-KR" sz="400" dirty="0"/>
              <a:t>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(2);</a:t>
            </a:r>
          </a:p>
          <a:p>
            <a:r>
              <a:rPr lang="en-US" altLang="ko-KR" sz="400" dirty="0"/>
              <a:t>  for(int a=2;a&lt;len-1;a+=2){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(3);</a:t>
            </a:r>
          </a:p>
          <a:p>
            <a:r>
              <a:rPr lang="en-US" altLang="ko-KR" sz="400" dirty="0"/>
              <a:t>    if(maze[a][len-2].wall==1){</a:t>
            </a:r>
          </a:p>
          <a:p>
            <a:r>
              <a:rPr lang="en-US" altLang="ko-KR" sz="400" dirty="0"/>
              <a:t>      maze[a][len-2].root=1;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maze[a][len-3].root=1;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(4);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trevel_route</a:t>
            </a:r>
            <a:r>
              <a:rPr lang="en-US" altLang="ko-KR" sz="400" dirty="0"/>
              <a:t>(a,len-3,maze,2);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(5);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(3);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(6);</a:t>
            </a:r>
          </a:p>
          <a:p>
            <a:r>
              <a:rPr lang="en-US" altLang="ko-KR" sz="400" dirty="0"/>
              <a:t>  for(int a=len-3;a&gt;1;a-=2){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(4);</a:t>
            </a:r>
          </a:p>
          <a:p>
            <a:r>
              <a:rPr lang="en-US" altLang="ko-KR" sz="400" dirty="0"/>
              <a:t>    if(maze[len-2][a].wall==1){</a:t>
            </a:r>
          </a:p>
          <a:p>
            <a:r>
              <a:rPr lang="en-US" altLang="ko-KR" sz="400" dirty="0"/>
              <a:t>      maze[len-2][a].root=1;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maze[len-3][a].root=1;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(1);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trevel_route</a:t>
            </a:r>
            <a:r>
              <a:rPr lang="en-US" altLang="ko-KR" sz="400" dirty="0"/>
              <a:t>(len-3,a,maze,3);</a:t>
            </a:r>
          </a:p>
          <a:p>
            <a:r>
              <a:rPr lang="en-US" altLang="ko-KR" sz="400" dirty="0"/>
              <a:t>    }</a:t>
            </a:r>
          </a:p>
          <a:p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554968-FE5A-4285-AE7B-66EFD556CC9F}"/>
              </a:ext>
            </a:extLst>
          </p:cNvPr>
          <p:cNvSpPr txBox="1"/>
          <p:nvPr/>
        </p:nvSpPr>
        <p:spPr>
          <a:xfrm>
            <a:off x="5148064" y="607323"/>
            <a:ext cx="2808312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" dirty="0"/>
              <a:t> }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(4);</a:t>
            </a:r>
          </a:p>
          <a:p>
            <a:r>
              <a:rPr lang="en-US" altLang="ko-KR" sz="400" dirty="0"/>
              <a:t>  for(int a=len-3;a&gt;1;a-=2){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(1);</a:t>
            </a:r>
          </a:p>
          <a:p>
            <a:r>
              <a:rPr lang="en-US" altLang="ko-KR" sz="400" dirty="0"/>
              <a:t>    if(maze[a][1].wall==1){</a:t>
            </a:r>
          </a:p>
          <a:p>
            <a:r>
              <a:rPr lang="en-US" altLang="ko-KR" sz="400" dirty="0"/>
              <a:t>      maze[a][1].root=1;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maze[a][2].root=1;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(2);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trevel_route</a:t>
            </a:r>
            <a:r>
              <a:rPr lang="en-US" altLang="ko-KR" sz="400" dirty="0"/>
              <a:t>(a,2,maze,4);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}</a:t>
            </a:r>
          </a:p>
          <a:p>
            <a:endParaRPr lang="en-US" altLang="ko-KR" sz="400" dirty="0"/>
          </a:p>
          <a:p>
            <a:r>
              <a:rPr lang="en-US" altLang="ko-KR" sz="400" dirty="0"/>
              <a:t>void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(int a){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route_sequence</a:t>
            </a:r>
            <a:r>
              <a:rPr lang="en-US" altLang="ko-KR" sz="400" dirty="0"/>
              <a:t>[</a:t>
            </a:r>
            <a:r>
              <a:rPr lang="en-US" altLang="ko-KR" sz="400" dirty="0" err="1"/>
              <a:t>route_count</a:t>
            </a:r>
            <a:r>
              <a:rPr lang="en-US" altLang="ko-KR" sz="400" dirty="0"/>
              <a:t>]=a;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route_count</a:t>
            </a:r>
            <a:r>
              <a:rPr lang="en-US" altLang="ko-KR" sz="400" dirty="0"/>
              <a:t>++;</a:t>
            </a:r>
          </a:p>
          <a:p>
            <a:r>
              <a:rPr lang="en-US" altLang="ko-KR" sz="400" dirty="0"/>
              <a:t>}</a:t>
            </a:r>
          </a:p>
          <a:p>
            <a:endParaRPr lang="en-US" altLang="ko-KR" sz="400" dirty="0"/>
          </a:p>
          <a:p>
            <a:r>
              <a:rPr lang="en-US" altLang="ko-KR" sz="400" dirty="0"/>
              <a:t>void </a:t>
            </a:r>
            <a:r>
              <a:rPr lang="en-US" altLang="ko-KR" sz="400" dirty="0" err="1"/>
              <a:t>trevel_route</a:t>
            </a:r>
            <a:r>
              <a:rPr lang="en-US" altLang="ko-KR" sz="400" dirty="0"/>
              <a:t>(int </a:t>
            </a:r>
            <a:r>
              <a:rPr lang="en-US" altLang="ko-KR" sz="400" dirty="0" err="1"/>
              <a:t>a,int</a:t>
            </a:r>
            <a:r>
              <a:rPr lang="en-US" altLang="ko-KR" sz="400" dirty="0"/>
              <a:t> </a:t>
            </a:r>
            <a:r>
              <a:rPr lang="en-US" altLang="ko-KR" sz="400" dirty="0" err="1"/>
              <a:t>b,block</a:t>
            </a:r>
            <a:r>
              <a:rPr lang="en-US" altLang="ko-KR" sz="400" dirty="0"/>
              <a:t>**</a:t>
            </a:r>
            <a:r>
              <a:rPr lang="en-US" altLang="ko-KR" sz="400" dirty="0" err="1"/>
              <a:t>maze,int</a:t>
            </a:r>
            <a:r>
              <a:rPr lang="en-US" altLang="ko-KR" sz="400" dirty="0"/>
              <a:t> back){</a:t>
            </a:r>
          </a:p>
          <a:p>
            <a:r>
              <a:rPr lang="en-US" altLang="ko-KR" sz="400" dirty="0"/>
              <a:t>  if(</a:t>
            </a:r>
            <a:r>
              <a:rPr lang="en-US" altLang="ko-KR" sz="400" dirty="0" err="1"/>
              <a:t>up.wall</a:t>
            </a:r>
            <a:r>
              <a:rPr lang="en-US" altLang="ko-KR" sz="400" dirty="0"/>
              <a:t>==1){</a:t>
            </a:r>
          </a:p>
          <a:p>
            <a:r>
              <a:rPr lang="en-US" altLang="ko-KR" sz="400" dirty="0"/>
              <a:t>    if(maze[a-2][b].root==0){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up.root</a:t>
            </a:r>
            <a:r>
              <a:rPr lang="en-US" altLang="ko-KR" sz="400" dirty="0"/>
              <a:t>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maze[a-2][b].root=1;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(1); //up</a:t>
            </a:r>
            <a:r>
              <a:rPr lang="ko-KR" altLang="en-US" sz="400" dirty="0"/>
              <a:t>명령</a:t>
            </a:r>
          </a:p>
          <a:p>
            <a:r>
              <a:rPr lang="ko-KR" altLang="en-US" sz="400" dirty="0"/>
              <a:t>      </a:t>
            </a:r>
            <a:r>
              <a:rPr lang="en-US" altLang="ko-KR" sz="400" dirty="0" err="1"/>
              <a:t>trevel_route</a:t>
            </a:r>
            <a:r>
              <a:rPr lang="en-US" altLang="ko-KR" sz="400" dirty="0"/>
              <a:t>(a-2,b,maze,3); //down</a:t>
            </a:r>
            <a:r>
              <a:rPr lang="ko-KR" altLang="en-US" sz="400" dirty="0"/>
              <a:t>회수</a:t>
            </a:r>
          </a:p>
          <a:p>
            <a:r>
              <a:rPr lang="ko-KR" altLang="en-US" sz="400" dirty="0"/>
              <a:t>    </a:t>
            </a:r>
            <a:r>
              <a:rPr lang="en-US" altLang="ko-KR" sz="400" dirty="0"/>
              <a:t>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if(</a:t>
            </a:r>
            <a:r>
              <a:rPr lang="en-US" altLang="ko-KR" sz="400" dirty="0" err="1"/>
              <a:t>right.wall</a:t>
            </a:r>
            <a:r>
              <a:rPr lang="en-US" altLang="ko-KR" sz="400" dirty="0"/>
              <a:t>==1){</a:t>
            </a:r>
          </a:p>
          <a:p>
            <a:r>
              <a:rPr lang="en-US" altLang="ko-KR" sz="400" dirty="0"/>
              <a:t>    if(maze[a][b+2].root==0){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right.root</a:t>
            </a:r>
            <a:r>
              <a:rPr lang="en-US" altLang="ko-KR" sz="400" dirty="0"/>
              <a:t>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maze[a][b+2].root=1;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(2);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trevel_route</a:t>
            </a:r>
            <a:r>
              <a:rPr lang="en-US" altLang="ko-KR" sz="400" dirty="0"/>
              <a:t>(a,b+2,maze,4);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if(</a:t>
            </a:r>
            <a:r>
              <a:rPr lang="en-US" altLang="ko-KR" sz="400" dirty="0" err="1"/>
              <a:t>down.wall</a:t>
            </a:r>
            <a:r>
              <a:rPr lang="en-US" altLang="ko-KR" sz="400" dirty="0"/>
              <a:t>==1){</a:t>
            </a:r>
          </a:p>
          <a:p>
            <a:r>
              <a:rPr lang="en-US" altLang="ko-KR" sz="400" dirty="0"/>
              <a:t>    if(maze[a+2][b].root==0){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down.root</a:t>
            </a:r>
            <a:r>
              <a:rPr lang="en-US" altLang="ko-KR" sz="400" dirty="0"/>
              <a:t>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maze[a+2][b].root=1;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(3);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trevel_route</a:t>
            </a:r>
            <a:r>
              <a:rPr lang="en-US" altLang="ko-KR" sz="400" dirty="0"/>
              <a:t>(a+2,b,maze,1);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if(</a:t>
            </a:r>
            <a:r>
              <a:rPr lang="en-US" altLang="ko-KR" sz="400" dirty="0" err="1"/>
              <a:t>left.wall</a:t>
            </a:r>
            <a:r>
              <a:rPr lang="en-US" altLang="ko-KR" sz="400" dirty="0"/>
              <a:t>==1){</a:t>
            </a:r>
          </a:p>
          <a:p>
            <a:r>
              <a:rPr lang="en-US" altLang="ko-KR" sz="400" dirty="0"/>
              <a:t>    if(maze[a][b-2].root==0){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left.root</a:t>
            </a:r>
            <a:r>
              <a:rPr lang="en-US" altLang="ko-KR" sz="400" dirty="0"/>
              <a:t>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maze[a][b-2].root=1;</a:t>
            </a:r>
          </a:p>
          <a:p>
            <a:r>
              <a:rPr lang="en-US" altLang="ko-KR" sz="400" dirty="0"/>
              <a:t>      system("</a:t>
            </a:r>
            <a:r>
              <a:rPr lang="en-US" altLang="ko-KR" sz="400" dirty="0" err="1"/>
              <a:t>cls</a:t>
            </a:r>
            <a:r>
              <a:rPr lang="en-US" altLang="ko-KR" sz="400" dirty="0"/>
              <a:t>");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(4);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trevel_route</a:t>
            </a:r>
            <a:r>
              <a:rPr lang="en-US" altLang="ko-KR" sz="400" dirty="0"/>
              <a:t>(a,b-2,maze,2);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route_numbering</a:t>
            </a:r>
            <a:r>
              <a:rPr lang="en-US" altLang="ko-KR" sz="400" dirty="0"/>
              <a:t>(back);</a:t>
            </a:r>
          </a:p>
          <a:p>
            <a:r>
              <a:rPr lang="en-US" altLang="ko-KR" sz="400" dirty="0"/>
              <a:t>}</a:t>
            </a:r>
          </a:p>
          <a:p>
            <a:r>
              <a:rPr lang="en-US" altLang="ko-KR" sz="400" dirty="0"/>
              <a:t>void </a:t>
            </a:r>
            <a:r>
              <a:rPr lang="en-US" altLang="ko-KR" sz="400" dirty="0" err="1"/>
              <a:t>route_order</a:t>
            </a:r>
            <a:r>
              <a:rPr lang="en-US" altLang="ko-KR" sz="400" dirty="0"/>
              <a:t>(){</a:t>
            </a:r>
          </a:p>
          <a:p>
            <a:r>
              <a:rPr lang="en-US" altLang="ko-KR" sz="400" dirty="0"/>
              <a:t>  int a=0;</a:t>
            </a:r>
          </a:p>
          <a:p>
            <a:r>
              <a:rPr lang="en-US" altLang="ko-KR" sz="400" dirty="0"/>
              <a:t>  while(</a:t>
            </a:r>
            <a:r>
              <a:rPr lang="en-US" altLang="ko-KR" sz="400" dirty="0" err="1"/>
              <a:t>route_sequence</a:t>
            </a:r>
            <a:r>
              <a:rPr lang="en-US" altLang="ko-KR" sz="400" dirty="0"/>
              <a:t>[a]){</a:t>
            </a:r>
          </a:p>
          <a:p>
            <a:r>
              <a:rPr lang="en-US" altLang="ko-KR" sz="400" dirty="0"/>
              <a:t>    switch(</a:t>
            </a:r>
            <a:r>
              <a:rPr lang="en-US" altLang="ko-KR" sz="400" dirty="0" err="1"/>
              <a:t>route_sequence</a:t>
            </a:r>
            <a:r>
              <a:rPr lang="en-US" altLang="ko-KR" sz="400" dirty="0"/>
              <a:t>[a]){</a:t>
            </a:r>
          </a:p>
          <a:p>
            <a:r>
              <a:rPr lang="en-US" altLang="ko-KR" sz="400" dirty="0"/>
              <a:t>      case 1:{</a:t>
            </a:r>
          </a:p>
          <a:p>
            <a:r>
              <a:rPr lang="en-US" altLang="ko-KR" sz="400" dirty="0"/>
              <a:t>    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("up()/");</a:t>
            </a:r>
          </a:p>
          <a:p>
            <a:r>
              <a:rPr lang="en-US" altLang="ko-KR" sz="400" dirty="0"/>
              <a:t>      }break;</a:t>
            </a:r>
          </a:p>
          <a:p>
            <a:r>
              <a:rPr lang="en-US" altLang="ko-KR" sz="400" dirty="0"/>
              <a:t>      case 2:{</a:t>
            </a:r>
          </a:p>
          <a:p>
            <a:r>
              <a:rPr lang="en-US" altLang="ko-KR" sz="400" dirty="0"/>
              <a:t>    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("right()/");</a:t>
            </a:r>
          </a:p>
          <a:p>
            <a:r>
              <a:rPr lang="en-US" altLang="ko-KR" sz="400" dirty="0"/>
              <a:t>      }break;</a:t>
            </a:r>
          </a:p>
          <a:p>
            <a:r>
              <a:rPr lang="en-US" altLang="ko-KR" sz="400" dirty="0"/>
              <a:t>      case 3:{</a:t>
            </a:r>
          </a:p>
          <a:p>
            <a:r>
              <a:rPr lang="en-US" altLang="ko-KR" sz="400" dirty="0"/>
              <a:t>    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("down()/");</a:t>
            </a:r>
          </a:p>
          <a:p>
            <a:r>
              <a:rPr lang="en-US" altLang="ko-KR" sz="400" dirty="0"/>
              <a:t>      }break;</a:t>
            </a:r>
          </a:p>
          <a:p>
            <a:r>
              <a:rPr lang="en-US" altLang="ko-KR" sz="400" dirty="0"/>
              <a:t>      case 4:{</a:t>
            </a:r>
          </a:p>
          <a:p>
            <a:r>
              <a:rPr lang="en-US" altLang="ko-KR" sz="400" dirty="0"/>
              <a:t>    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("left()/");</a:t>
            </a:r>
          </a:p>
          <a:p>
            <a:r>
              <a:rPr lang="en-US" altLang="ko-KR" sz="400" dirty="0"/>
              <a:t>      }break;</a:t>
            </a:r>
          </a:p>
          <a:p>
            <a:r>
              <a:rPr lang="en-US" altLang="ko-KR" sz="400" dirty="0"/>
              <a:t>      case 5:{</a:t>
            </a:r>
          </a:p>
          <a:p>
            <a:r>
              <a:rPr lang="en-US" altLang="ko-KR" sz="400" dirty="0"/>
              <a:t>    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</a:t>
            </a:r>
            <a:r>
              <a:rPr lang="ko-KR" altLang="en-US" sz="400" dirty="0"/>
              <a:t>펜 떼기</a:t>
            </a:r>
            <a:r>
              <a:rPr lang="en-US" altLang="ko-KR" sz="400" dirty="0"/>
              <a:t>/");</a:t>
            </a:r>
          </a:p>
          <a:p>
            <a:r>
              <a:rPr lang="en-US" altLang="ko-KR" sz="400" dirty="0"/>
              <a:t>      }break;</a:t>
            </a:r>
          </a:p>
          <a:p>
            <a:r>
              <a:rPr lang="en-US" altLang="ko-KR" sz="400" dirty="0"/>
              <a:t>      case 6:{</a:t>
            </a:r>
          </a:p>
          <a:p>
            <a:r>
              <a:rPr lang="en-US" altLang="ko-KR" sz="400" dirty="0"/>
              <a:t>    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</a:t>
            </a:r>
            <a:r>
              <a:rPr lang="ko-KR" altLang="en-US" sz="400" dirty="0"/>
              <a:t>펜 찍기</a:t>
            </a:r>
            <a:r>
              <a:rPr lang="en-US" altLang="ko-KR" sz="400" dirty="0"/>
              <a:t>/");</a:t>
            </a:r>
          </a:p>
          <a:p>
            <a:r>
              <a:rPr lang="en-US" altLang="ko-KR" sz="400" dirty="0"/>
              <a:t>      }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  if(a%8==7){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("\n\n");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  a++;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("%</a:t>
            </a:r>
            <a:r>
              <a:rPr lang="en-US" altLang="ko-KR" sz="400" dirty="0" err="1"/>
              <a:t>d",a</a:t>
            </a:r>
            <a:r>
              <a:rPr lang="en-US" altLang="ko-KR" sz="400" dirty="0"/>
              <a:t>);</a:t>
            </a:r>
          </a:p>
          <a:p>
            <a:r>
              <a:rPr lang="en-US" altLang="ko-KR" sz="400" dirty="0"/>
              <a:t>}</a:t>
            </a:r>
          </a:p>
          <a:p>
            <a:endParaRPr lang="ko-KR" altLang="en-US" sz="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488D29-A13F-42A6-BD9F-762BCC05DAAF}"/>
              </a:ext>
            </a:extLst>
          </p:cNvPr>
          <p:cNvSpPr txBox="1"/>
          <p:nvPr/>
        </p:nvSpPr>
        <p:spPr>
          <a:xfrm>
            <a:off x="6911752" y="620688"/>
            <a:ext cx="2232248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" dirty="0"/>
              <a:t>void </a:t>
            </a:r>
            <a:r>
              <a:rPr lang="en-US" altLang="ko-KR" sz="400" dirty="0" err="1"/>
              <a:t>block_clear</a:t>
            </a:r>
            <a:r>
              <a:rPr lang="en-US" altLang="ko-KR" sz="400" dirty="0"/>
              <a:t>(block**maze){</a:t>
            </a:r>
          </a:p>
          <a:p>
            <a:r>
              <a:rPr lang="en-US" altLang="ko-KR" sz="400" dirty="0"/>
              <a:t>  for(int a=1;a&lt;len-1;a++){</a:t>
            </a:r>
          </a:p>
          <a:p>
            <a:r>
              <a:rPr lang="en-US" altLang="ko-KR" sz="400" dirty="0"/>
              <a:t>    for(int b=1;b&lt;len-1;b++){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me.wall</a:t>
            </a:r>
            <a:r>
              <a:rPr lang="en-US" altLang="ko-KR" sz="400" dirty="0"/>
              <a:t>=0;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me.root</a:t>
            </a:r>
            <a:r>
              <a:rPr lang="en-US" altLang="ko-KR" sz="400" dirty="0"/>
              <a:t>=0;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me.path</a:t>
            </a:r>
            <a:r>
              <a:rPr lang="en-US" altLang="ko-KR" sz="400" dirty="0"/>
              <a:t>=0;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me.cline</a:t>
            </a:r>
            <a:r>
              <a:rPr lang="en-US" altLang="ko-KR" sz="400" dirty="0"/>
              <a:t>=0;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for(int a=2;a&lt;len-2;a+=2){</a:t>
            </a:r>
          </a:p>
          <a:p>
            <a:r>
              <a:rPr lang="en-US" altLang="ko-KR" sz="400" dirty="0"/>
              <a:t>    for(int b=2;b&lt;len-2;b+=2){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me.wall</a:t>
            </a:r>
            <a:r>
              <a:rPr lang="en-US" altLang="ko-KR" sz="400" dirty="0"/>
              <a:t>=1;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}</a:t>
            </a:r>
          </a:p>
          <a:p>
            <a:endParaRPr lang="en-US" altLang="ko-KR" sz="400" dirty="0"/>
          </a:p>
          <a:p>
            <a:r>
              <a:rPr lang="en-US" altLang="ko-KR" sz="400" dirty="0"/>
              <a:t>void </a:t>
            </a:r>
            <a:r>
              <a:rPr lang="en-US" altLang="ko-KR" sz="400" dirty="0" err="1"/>
              <a:t>block_build</a:t>
            </a:r>
            <a:r>
              <a:rPr lang="en-US" altLang="ko-KR" sz="400" dirty="0"/>
              <a:t>(block**maze){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rand_wall</a:t>
            </a:r>
            <a:r>
              <a:rPr lang="en-US" altLang="ko-KR" sz="400" dirty="0"/>
              <a:t>(maze);</a:t>
            </a:r>
          </a:p>
          <a:p>
            <a:endParaRPr lang="en-US" altLang="ko-KR" sz="400" dirty="0"/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root_link</a:t>
            </a:r>
            <a:r>
              <a:rPr lang="en-US" altLang="ko-KR" sz="400" dirty="0"/>
              <a:t>(maze);      //</a:t>
            </a:r>
            <a:r>
              <a:rPr lang="ko-KR" altLang="en-US" sz="400" dirty="0"/>
              <a:t>외부벽으로부터 시작</a:t>
            </a:r>
          </a:p>
          <a:p>
            <a:r>
              <a:rPr lang="ko-KR" altLang="en-US" sz="400" dirty="0"/>
              <a:t>  </a:t>
            </a:r>
            <a:r>
              <a:rPr lang="en-US" altLang="ko-KR" sz="400" dirty="0" err="1"/>
              <a:t>root_pruning</a:t>
            </a:r>
            <a:r>
              <a:rPr lang="en-US" altLang="ko-KR" sz="400" dirty="0"/>
              <a:t>(maze);//  </a:t>
            </a:r>
            <a:r>
              <a:rPr lang="en-US" altLang="ko-KR" sz="400" dirty="0" err="1"/>
              <a:t>wall_check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 ");            //</a:t>
            </a:r>
            <a:r>
              <a:rPr lang="ko-KR" altLang="en-US" sz="400" dirty="0"/>
              <a:t>주의</a:t>
            </a:r>
            <a:r>
              <a:rPr lang="en-US" altLang="ko-KR" sz="400" dirty="0"/>
              <a:t>! </a:t>
            </a:r>
            <a:r>
              <a:rPr lang="ko-KR" altLang="en-US" sz="400" dirty="0"/>
              <a:t>건들지 </a:t>
            </a:r>
            <a:r>
              <a:rPr lang="ko-KR" altLang="en-US" sz="400" dirty="0" err="1"/>
              <a:t>말것</a:t>
            </a:r>
            <a:r>
              <a:rPr lang="ko-KR" altLang="en-US" sz="400" dirty="0"/>
              <a:t> 이 프로그램의 영혼이 담김</a:t>
            </a:r>
          </a:p>
          <a:p>
            <a:endParaRPr lang="ko-KR" altLang="en-US" sz="400" dirty="0"/>
          </a:p>
          <a:p>
            <a:r>
              <a:rPr lang="ko-KR" altLang="en-US" sz="400" dirty="0"/>
              <a:t>  </a:t>
            </a:r>
            <a:r>
              <a:rPr lang="en-US" altLang="ko-KR" sz="400" dirty="0" err="1"/>
              <a:t>void_seed</a:t>
            </a:r>
            <a:r>
              <a:rPr lang="en-US" altLang="ko-KR" sz="400" dirty="0"/>
              <a:t>(maze);      //</a:t>
            </a:r>
            <a:r>
              <a:rPr lang="ko-KR" altLang="en-US" sz="400" dirty="0"/>
              <a:t>빈 공간의 중심에서부터 시작</a:t>
            </a:r>
          </a:p>
          <a:p>
            <a:r>
              <a:rPr lang="ko-KR" altLang="en-US" sz="400" dirty="0"/>
              <a:t>  </a:t>
            </a:r>
            <a:r>
              <a:rPr lang="en-US" altLang="ko-KR" sz="400" dirty="0" err="1"/>
              <a:t>void_pruning</a:t>
            </a:r>
            <a:r>
              <a:rPr lang="en-US" altLang="ko-KR" sz="400" dirty="0"/>
              <a:t>(maze);//  </a:t>
            </a:r>
            <a:r>
              <a:rPr lang="en-US" altLang="ko-KR" sz="400" dirty="0" err="1"/>
              <a:t>wall_check</a:t>
            </a:r>
            <a:r>
              <a:rPr lang="en-US" altLang="ko-KR" sz="400" dirty="0"/>
              <a:t>(maze);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printf</a:t>
            </a:r>
            <a:r>
              <a:rPr lang="en-US" altLang="ko-KR" sz="400" dirty="0"/>
              <a:t>(" \r");          //</a:t>
            </a:r>
            <a:r>
              <a:rPr lang="ko-KR" altLang="en-US" sz="400" dirty="0"/>
              <a:t>빼면 </a:t>
            </a:r>
            <a:r>
              <a:rPr lang="en-US" altLang="ko-KR" sz="400" dirty="0"/>
              <a:t>root</a:t>
            </a:r>
            <a:r>
              <a:rPr lang="ko-KR" altLang="en-US" sz="400" dirty="0"/>
              <a:t>작업과 </a:t>
            </a:r>
            <a:r>
              <a:rPr lang="en-US" altLang="ko-KR" sz="400" dirty="0"/>
              <a:t>void </a:t>
            </a:r>
            <a:r>
              <a:rPr lang="ko-KR" altLang="en-US" sz="400" dirty="0"/>
              <a:t>작업이 무시당한다 왜인지는 모르겠지만</a:t>
            </a:r>
          </a:p>
          <a:p>
            <a:r>
              <a:rPr lang="ko-KR" altLang="en-US" sz="400" dirty="0"/>
              <a:t>      </a:t>
            </a:r>
            <a:r>
              <a:rPr lang="en-US" altLang="ko-KR" sz="400" dirty="0"/>
              <a:t>//</a:t>
            </a:r>
            <a:r>
              <a:rPr lang="ko-KR" altLang="en-US" sz="400" dirty="0"/>
              <a:t>중단</a:t>
            </a:r>
            <a:r>
              <a:rPr lang="en-US" altLang="ko-KR" sz="400" dirty="0"/>
              <a:t>:a</a:t>
            </a:r>
            <a:r>
              <a:rPr lang="ko-KR" altLang="en-US" sz="400" dirty="0"/>
              <a:t>부분에 </a:t>
            </a:r>
            <a:r>
              <a:rPr lang="en-US" altLang="ko-KR" sz="400" dirty="0"/>
              <a:t>(len-3)/2 </a:t>
            </a:r>
            <a:r>
              <a:rPr lang="ko-KR" altLang="en-US" sz="400" dirty="0"/>
              <a:t>상단</a:t>
            </a:r>
            <a:r>
              <a:rPr lang="en-US" altLang="ko-KR" sz="400" dirty="0"/>
              <a:t>:1 </a:t>
            </a:r>
            <a:r>
              <a:rPr lang="ko-KR" altLang="en-US" sz="400" dirty="0"/>
              <a:t>하단</a:t>
            </a:r>
            <a:r>
              <a:rPr lang="en-US" altLang="ko-KR" sz="400" dirty="0"/>
              <a:t>:len-2</a:t>
            </a:r>
          </a:p>
          <a:p>
            <a:r>
              <a:rPr lang="en-US" altLang="ko-KR" sz="400" dirty="0"/>
              <a:t>}</a:t>
            </a:r>
          </a:p>
          <a:p>
            <a:r>
              <a:rPr lang="en-US" altLang="ko-KR" sz="400" dirty="0"/>
              <a:t>//-------------------------------</a:t>
            </a:r>
          </a:p>
          <a:p>
            <a:r>
              <a:rPr lang="en-US" altLang="ko-KR" sz="400" dirty="0"/>
              <a:t>block** </a:t>
            </a:r>
            <a:r>
              <a:rPr lang="en-US" altLang="ko-KR" sz="400" dirty="0" err="1"/>
              <a:t>block_init</a:t>
            </a:r>
            <a:r>
              <a:rPr lang="en-US" altLang="ko-KR" sz="400" dirty="0"/>
              <a:t>(){</a:t>
            </a:r>
          </a:p>
          <a:p>
            <a:r>
              <a:rPr lang="en-US" altLang="ko-KR" sz="400" dirty="0"/>
              <a:t>  block** maze;   //**maze=</a:t>
            </a:r>
            <a:r>
              <a:rPr lang="ko-KR" altLang="en-US" sz="400" dirty="0"/>
              <a:t>변수 *</a:t>
            </a:r>
            <a:r>
              <a:rPr lang="en-US" altLang="ko-KR" sz="400" dirty="0"/>
              <a:t>maze </a:t>
            </a:r>
            <a:r>
              <a:rPr lang="ko-KR" altLang="en-US" sz="400" dirty="0"/>
              <a:t>포인터 </a:t>
            </a:r>
            <a:r>
              <a:rPr lang="en-US" altLang="ko-KR" sz="400" dirty="0"/>
              <a:t>maze </a:t>
            </a:r>
            <a:r>
              <a:rPr lang="ko-KR" altLang="en-US" sz="400" dirty="0" err="1"/>
              <a:t>이중포인터</a:t>
            </a:r>
            <a:endParaRPr lang="ko-KR" altLang="en-US" sz="400" dirty="0"/>
          </a:p>
          <a:p>
            <a:r>
              <a:rPr lang="ko-KR" altLang="en-US" sz="400" dirty="0"/>
              <a:t>  </a:t>
            </a:r>
            <a:r>
              <a:rPr lang="en-US" altLang="ko-KR" sz="400" dirty="0"/>
              <a:t>maze=</a:t>
            </a:r>
            <a:r>
              <a:rPr lang="en-US" altLang="ko-KR" sz="400" dirty="0" err="1"/>
              <a:t>calloc</a:t>
            </a:r>
            <a:r>
              <a:rPr lang="en-US" altLang="ko-KR" sz="400" dirty="0"/>
              <a:t>(</a:t>
            </a:r>
            <a:r>
              <a:rPr lang="en-US" altLang="ko-KR" sz="400" dirty="0" err="1"/>
              <a:t>len,sizeof</a:t>
            </a:r>
            <a:r>
              <a:rPr lang="en-US" altLang="ko-KR" sz="400" dirty="0"/>
              <a:t>(block));</a:t>
            </a:r>
          </a:p>
          <a:p>
            <a:r>
              <a:rPr lang="en-US" altLang="ko-KR" sz="400" dirty="0"/>
              <a:t>  for(int a=0;a&lt;</a:t>
            </a:r>
            <a:r>
              <a:rPr lang="en-US" altLang="ko-KR" sz="400" dirty="0" err="1"/>
              <a:t>len;a</a:t>
            </a:r>
            <a:r>
              <a:rPr lang="en-US" altLang="ko-KR" sz="400" dirty="0"/>
              <a:t>++){</a:t>
            </a:r>
          </a:p>
          <a:p>
            <a:r>
              <a:rPr lang="en-US" altLang="ko-KR" sz="400" dirty="0"/>
              <a:t>    *(</a:t>
            </a:r>
            <a:r>
              <a:rPr lang="en-US" altLang="ko-KR" sz="400" dirty="0" err="1"/>
              <a:t>maze+a</a:t>
            </a:r>
            <a:r>
              <a:rPr lang="en-US" altLang="ko-KR" sz="400" dirty="0"/>
              <a:t>)=</a:t>
            </a:r>
            <a:r>
              <a:rPr lang="en-US" altLang="ko-KR" sz="400" dirty="0" err="1"/>
              <a:t>calloc</a:t>
            </a:r>
            <a:r>
              <a:rPr lang="en-US" altLang="ko-KR" sz="400" dirty="0"/>
              <a:t>(</a:t>
            </a:r>
            <a:r>
              <a:rPr lang="en-US" altLang="ko-KR" sz="400" dirty="0" err="1"/>
              <a:t>len,sizeof</a:t>
            </a:r>
            <a:r>
              <a:rPr lang="en-US" altLang="ko-KR" sz="400" dirty="0"/>
              <a:t>(block));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for(int a=0;a&lt;</a:t>
            </a:r>
            <a:r>
              <a:rPr lang="en-US" altLang="ko-KR" sz="400" dirty="0" err="1"/>
              <a:t>len;a</a:t>
            </a:r>
            <a:r>
              <a:rPr lang="en-US" altLang="ko-KR" sz="400" dirty="0"/>
              <a:t>++){</a:t>
            </a:r>
          </a:p>
          <a:p>
            <a:r>
              <a:rPr lang="en-US" altLang="ko-KR" sz="400" dirty="0"/>
              <a:t>    for(int b=0;b&lt;</a:t>
            </a:r>
            <a:r>
              <a:rPr lang="en-US" altLang="ko-KR" sz="400" dirty="0" err="1"/>
              <a:t>len;b</a:t>
            </a:r>
            <a:r>
              <a:rPr lang="en-US" altLang="ko-KR" sz="400" dirty="0"/>
              <a:t>++){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me.x</a:t>
            </a:r>
            <a:r>
              <a:rPr lang="en-US" altLang="ko-KR" sz="400" dirty="0"/>
              <a:t>=a;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me.y</a:t>
            </a:r>
            <a:r>
              <a:rPr lang="en-US" altLang="ko-KR" sz="400" dirty="0"/>
              <a:t>=b;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for(int a=0;a&lt;</a:t>
            </a:r>
            <a:r>
              <a:rPr lang="en-US" altLang="ko-KR" sz="400" dirty="0" err="1"/>
              <a:t>len;a</a:t>
            </a:r>
            <a:r>
              <a:rPr lang="en-US" altLang="ko-KR" sz="400" dirty="0"/>
              <a:t>++){</a:t>
            </a:r>
          </a:p>
          <a:p>
            <a:r>
              <a:rPr lang="en-US" altLang="ko-KR" sz="400" dirty="0"/>
              <a:t>    maze[0][a].wall=1;</a:t>
            </a:r>
          </a:p>
          <a:p>
            <a:r>
              <a:rPr lang="en-US" altLang="ko-KR" sz="400" dirty="0"/>
              <a:t>    maze[a][0].wall=1;</a:t>
            </a:r>
          </a:p>
          <a:p>
            <a:r>
              <a:rPr lang="en-US" altLang="ko-KR" sz="400" dirty="0"/>
              <a:t>    maze[len-1][a].wall=1;</a:t>
            </a:r>
          </a:p>
          <a:p>
            <a:r>
              <a:rPr lang="en-US" altLang="ko-KR" sz="400" dirty="0"/>
              <a:t>    maze[a][len-1].wall=1;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for(int a=0;a&lt;</a:t>
            </a:r>
            <a:r>
              <a:rPr lang="en-US" altLang="ko-KR" sz="400" dirty="0" err="1"/>
              <a:t>len;a</a:t>
            </a:r>
            <a:r>
              <a:rPr lang="en-US" altLang="ko-KR" sz="400" dirty="0"/>
              <a:t>+=2){</a:t>
            </a:r>
          </a:p>
          <a:p>
            <a:r>
              <a:rPr lang="en-US" altLang="ko-KR" sz="400" dirty="0"/>
              <a:t>    for(int b=0;b&lt;</a:t>
            </a:r>
            <a:r>
              <a:rPr lang="en-US" altLang="ko-KR" sz="400" dirty="0" err="1"/>
              <a:t>len;b</a:t>
            </a:r>
            <a:r>
              <a:rPr lang="en-US" altLang="ko-KR" sz="400" dirty="0"/>
              <a:t>+=2){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me.wall</a:t>
            </a:r>
            <a:r>
              <a:rPr lang="en-US" altLang="ko-KR" sz="400" dirty="0"/>
              <a:t>=1;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return maze;</a:t>
            </a:r>
          </a:p>
          <a:p>
            <a:r>
              <a:rPr lang="en-US" altLang="ko-KR" sz="400" dirty="0"/>
              <a:t>}</a:t>
            </a:r>
          </a:p>
          <a:p>
            <a:endParaRPr lang="en-US" altLang="ko-KR" sz="400" dirty="0"/>
          </a:p>
          <a:p>
            <a:r>
              <a:rPr lang="en-US" altLang="ko-KR" sz="400" dirty="0"/>
              <a:t>void </a:t>
            </a:r>
            <a:r>
              <a:rPr lang="en-US" altLang="ko-KR" sz="400" dirty="0" err="1"/>
              <a:t>rand_wall</a:t>
            </a:r>
            <a:r>
              <a:rPr lang="en-US" altLang="ko-KR" sz="400" dirty="0"/>
              <a:t>(block**maze){  //if </a:t>
            </a:r>
            <a:r>
              <a:rPr lang="en-US" altLang="ko-KR" sz="400" dirty="0" err="1"/>
              <a:t>len</a:t>
            </a:r>
            <a:r>
              <a:rPr lang="en-US" altLang="ko-KR" sz="400" dirty="0"/>
              <a:t>=17</a:t>
            </a:r>
          </a:p>
          <a:p>
            <a:r>
              <a:rPr lang="en-US" altLang="ko-KR" sz="400" dirty="0"/>
              <a:t>  </a:t>
            </a:r>
            <a:r>
              <a:rPr lang="en-US" altLang="ko-KR" sz="400" dirty="0" err="1"/>
              <a:t>srand</a:t>
            </a:r>
            <a:r>
              <a:rPr lang="en-US" altLang="ko-KR" sz="400" dirty="0"/>
              <a:t>(time(0));</a:t>
            </a:r>
          </a:p>
          <a:p>
            <a:r>
              <a:rPr lang="en-US" altLang="ko-KR" sz="400" dirty="0"/>
              <a:t>  int </a:t>
            </a:r>
            <a:r>
              <a:rPr lang="en-US" altLang="ko-KR" sz="400" dirty="0" err="1"/>
              <a:t>a,b,tap</a:t>
            </a:r>
            <a:r>
              <a:rPr lang="en-US" altLang="ko-KR" sz="400" dirty="0"/>
              <a:t>=0;</a:t>
            </a:r>
          </a:p>
          <a:p>
            <a:r>
              <a:rPr lang="en-US" altLang="ko-KR" sz="400" dirty="0"/>
              <a:t>  while(1){</a:t>
            </a:r>
          </a:p>
          <a:p>
            <a:r>
              <a:rPr lang="en-US" altLang="ko-KR" sz="400" dirty="0"/>
              <a:t>    a=(1+rand()%(len-2));             //a:1~15</a:t>
            </a:r>
          </a:p>
          <a:p>
            <a:r>
              <a:rPr lang="en-US" altLang="ko-KR" sz="400" dirty="0"/>
              <a:t>    if(a%2){                          //a</a:t>
            </a:r>
            <a:r>
              <a:rPr lang="ko-KR" altLang="en-US" sz="400" dirty="0"/>
              <a:t>가 홀수라면</a:t>
            </a:r>
          </a:p>
          <a:p>
            <a:r>
              <a:rPr lang="ko-KR" altLang="en-US" sz="400" dirty="0"/>
              <a:t>      </a:t>
            </a:r>
            <a:r>
              <a:rPr lang="en-US" altLang="ko-KR" sz="400" dirty="0"/>
              <a:t>b=2*(1+rand()%(</a:t>
            </a:r>
            <a:r>
              <a:rPr lang="en-US" altLang="ko-KR" sz="400" dirty="0" err="1"/>
              <a:t>ct_wall_len</a:t>
            </a:r>
            <a:r>
              <a:rPr lang="en-US" altLang="ko-KR" sz="400" dirty="0"/>
              <a:t>));     //b:2,4,6...14 //</a:t>
            </a:r>
            <a:r>
              <a:rPr lang="ko-KR" altLang="en-US" sz="400" dirty="0"/>
              <a:t>총 </a:t>
            </a:r>
            <a:r>
              <a:rPr lang="en-US" altLang="ko-KR" sz="400" dirty="0"/>
              <a:t>7</a:t>
            </a:r>
            <a:r>
              <a:rPr lang="ko-KR" altLang="en-US" sz="400" dirty="0"/>
              <a:t>개</a:t>
            </a:r>
          </a:p>
          <a:p>
            <a:r>
              <a:rPr lang="ko-KR" altLang="en-US" sz="400" dirty="0"/>
              <a:t>    </a:t>
            </a:r>
            <a:r>
              <a:rPr lang="en-US" altLang="ko-KR" sz="400" dirty="0"/>
              <a:t>}</a:t>
            </a:r>
          </a:p>
          <a:p>
            <a:r>
              <a:rPr lang="en-US" altLang="ko-KR" sz="400" dirty="0"/>
              <a:t>    else{</a:t>
            </a:r>
          </a:p>
          <a:p>
            <a:r>
              <a:rPr lang="en-US" altLang="ko-KR" sz="400" dirty="0"/>
              <a:t>      b=1+2*(rand()%(</a:t>
            </a:r>
            <a:r>
              <a:rPr lang="en-US" altLang="ko-KR" sz="400" dirty="0" err="1"/>
              <a:t>ct_void_len</a:t>
            </a:r>
            <a:r>
              <a:rPr lang="en-US" altLang="ko-KR" sz="400" dirty="0"/>
              <a:t>));          //b:1,3,5...15 //</a:t>
            </a:r>
            <a:r>
              <a:rPr lang="ko-KR" altLang="en-US" sz="400" dirty="0"/>
              <a:t>총 </a:t>
            </a:r>
            <a:r>
              <a:rPr lang="en-US" altLang="ko-KR" sz="400" dirty="0"/>
              <a:t>8</a:t>
            </a:r>
            <a:r>
              <a:rPr lang="ko-KR" altLang="en-US" sz="400" dirty="0"/>
              <a:t>개</a:t>
            </a:r>
          </a:p>
          <a:p>
            <a:r>
              <a:rPr lang="ko-KR" altLang="en-US" sz="400" dirty="0"/>
              <a:t>    </a:t>
            </a:r>
            <a:r>
              <a:rPr lang="en-US" altLang="ko-KR" sz="400" dirty="0"/>
              <a:t>}</a:t>
            </a:r>
          </a:p>
          <a:p>
            <a:r>
              <a:rPr lang="en-US" altLang="ko-KR" sz="400" dirty="0"/>
              <a:t>    if(</a:t>
            </a:r>
            <a:r>
              <a:rPr lang="en-US" altLang="ko-KR" sz="400" dirty="0" err="1"/>
              <a:t>me.wall</a:t>
            </a:r>
            <a:r>
              <a:rPr lang="en-US" altLang="ko-KR" sz="400" dirty="0"/>
              <a:t>==0){         //</a:t>
            </a:r>
            <a:r>
              <a:rPr lang="ko-KR" altLang="en-US" sz="400" dirty="0"/>
              <a:t>신규 설치일때</a:t>
            </a:r>
          </a:p>
          <a:p>
            <a:r>
              <a:rPr lang="ko-KR" altLang="en-US" sz="400" dirty="0"/>
              <a:t>      </a:t>
            </a:r>
            <a:r>
              <a:rPr lang="en-US" altLang="ko-KR" sz="400" dirty="0"/>
              <a:t>tap++;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  </a:t>
            </a:r>
            <a:r>
              <a:rPr lang="en-US" altLang="ko-KR" sz="400" dirty="0" err="1"/>
              <a:t>me.wall</a:t>
            </a:r>
            <a:r>
              <a:rPr lang="en-US" altLang="ko-KR" sz="400" dirty="0"/>
              <a:t>=1;</a:t>
            </a:r>
          </a:p>
          <a:p>
            <a:r>
              <a:rPr lang="en-US" altLang="ko-KR" sz="400" dirty="0"/>
              <a:t>    if(tap&gt;=(pow(len,2)-pow(ct_void_len,2)-pow(ct_wall_len,2))/3){</a:t>
            </a:r>
          </a:p>
          <a:p>
            <a:r>
              <a:rPr lang="en-US" altLang="ko-KR" sz="400" dirty="0"/>
              <a:t>      break;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}</a:t>
            </a:r>
          </a:p>
          <a:p>
            <a:r>
              <a:rPr lang="en-US" altLang="ko-KR" sz="400" dirty="0"/>
              <a:t>void </a:t>
            </a:r>
            <a:r>
              <a:rPr lang="en-US" altLang="ko-KR" sz="400" dirty="0" err="1"/>
              <a:t>root_link</a:t>
            </a:r>
            <a:r>
              <a:rPr lang="en-US" altLang="ko-KR" sz="400" dirty="0"/>
              <a:t>(block**maze){</a:t>
            </a:r>
          </a:p>
          <a:p>
            <a:r>
              <a:rPr lang="en-US" altLang="ko-KR" sz="400" dirty="0"/>
              <a:t>  for(int a=0;a&lt;</a:t>
            </a:r>
            <a:r>
              <a:rPr lang="en-US" altLang="ko-KR" sz="400" dirty="0" err="1"/>
              <a:t>len;a</a:t>
            </a:r>
            <a:r>
              <a:rPr lang="en-US" altLang="ko-KR" sz="400" dirty="0"/>
              <a:t>+=2){</a:t>
            </a:r>
          </a:p>
          <a:p>
            <a:r>
              <a:rPr lang="en-US" altLang="ko-KR" sz="400" dirty="0"/>
              <a:t>    maze[0][a].root=1;</a:t>
            </a:r>
          </a:p>
          <a:p>
            <a:r>
              <a:rPr lang="en-US" altLang="ko-KR" sz="400" dirty="0"/>
              <a:t>    maze[a][0].root=1;</a:t>
            </a:r>
          </a:p>
          <a:p>
            <a:r>
              <a:rPr lang="en-US" altLang="ko-KR" sz="400" dirty="0"/>
              <a:t>    maze[len-1][a].root=1;</a:t>
            </a:r>
          </a:p>
          <a:p>
            <a:r>
              <a:rPr lang="en-US" altLang="ko-KR" sz="400" dirty="0"/>
              <a:t>    maze[a][len-1].root=1;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  for(int a=2;a&lt;len-1;a+=2){</a:t>
            </a:r>
          </a:p>
          <a:p>
            <a:r>
              <a:rPr lang="en-US" altLang="ko-KR" sz="400" dirty="0"/>
              <a:t>    if(maze[1][a].wall==1){</a:t>
            </a:r>
          </a:p>
          <a:p>
            <a:r>
              <a:rPr lang="en-US" altLang="ko-KR" sz="400" dirty="0"/>
              <a:t>      maze[2][a].root=1;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root_chain</a:t>
            </a:r>
            <a:r>
              <a:rPr lang="en-US" altLang="ko-KR" sz="400" dirty="0"/>
              <a:t>(2,a,maze);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  if(maze[len-2][a].wall==1){</a:t>
            </a:r>
          </a:p>
          <a:p>
            <a:r>
              <a:rPr lang="en-US" altLang="ko-KR" sz="400" dirty="0"/>
              <a:t>      maze[len-3][a].root=1;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root_chain</a:t>
            </a:r>
            <a:r>
              <a:rPr lang="en-US" altLang="ko-KR" sz="400" dirty="0"/>
              <a:t>(len-3,a,maze);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if(maze[a][1].wall==1){</a:t>
            </a:r>
          </a:p>
          <a:p>
            <a:r>
              <a:rPr lang="en-US" altLang="ko-KR" sz="400" dirty="0"/>
              <a:t>      maze[a][2].root=1;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root_chain</a:t>
            </a:r>
            <a:r>
              <a:rPr lang="en-US" altLang="ko-KR" sz="400" dirty="0"/>
              <a:t>(a,2,maze);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  if(maze[a][len-2].wall==1){</a:t>
            </a:r>
          </a:p>
          <a:p>
            <a:r>
              <a:rPr lang="en-US" altLang="ko-KR" sz="400" dirty="0"/>
              <a:t>      maze[a][len-3].root=1;</a:t>
            </a:r>
          </a:p>
          <a:p>
            <a:r>
              <a:rPr lang="en-US" altLang="ko-KR" sz="400" dirty="0"/>
              <a:t>      </a:t>
            </a:r>
            <a:r>
              <a:rPr lang="en-US" altLang="ko-KR" sz="400" dirty="0" err="1"/>
              <a:t>root_chain</a:t>
            </a:r>
            <a:r>
              <a:rPr lang="en-US" altLang="ko-KR" sz="400" dirty="0"/>
              <a:t>(a,len-3,maze);</a:t>
            </a:r>
          </a:p>
          <a:p>
            <a:r>
              <a:rPr lang="en-US" altLang="ko-KR" sz="400" dirty="0"/>
              <a:t>    }</a:t>
            </a:r>
          </a:p>
          <a:p>
            <a:r>
              <a:rPr lang="en-US" altLang="ko-KR" sz="400" dirty="0"/>
              <a:t>  }</a:t>
            </a:r>
          </a:p>
          <a:p>
            <a:r>
              <a:rPr lang="en-US" altLang="ko-KR" sz="400" dirty="0"/>
              <a:t>}</a:t>
            </a:r>
          </a:p>
          <a:p>
            <a:endParaRPr lang="ko-KR" altLang="en-US" sz="400" dirty="0"/>
          </a:p>
        </p:txBody>
      </p:sp>
    </p:spTree>
    <p:extLst>
      <p:ext uri="{BB962C8B-B14F-4D97-AF65-F5344CB8AC3E}">
        <p14:creationId xmlns:p14="http://schemas.microsoft.com/office/powerpoint/2010/main" val="1044765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차트 17"/>
          <p:cNvGraphicFramePr/>
          <p:nvPr>
            <p:extLst/>
          </p:nvPr>
        </p:nvGraphicFramePr>
        <p:xfrm>
          <a:off x="4756561" y="3645024"/>
          <a:ext cx="3845178" cy="22623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86D3E-A8BE-4AB4-9C83-58416A9FA10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Maze algorithm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KakaoTalk_Video_20181214_1638_24_305">
            <a:hlinkClick r:id="" action="ppaction://media"/>
            <a:extLst>
              <a:ext uri="{FF2B5EF4-FFF2-40B4-BE49-F238E27FC236}">
                <a16:creationId xmlns:a16="http://schemas.microsoft.com/office/drawing/2014/main" id="{DE3C2842-76A7-46BA-B57C-154135B166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825" y="1143000"/>
            <a:ext cx="81343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7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86D3E-A8BE-4AB4-9C83-58416A9FA10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ko-KR" dirty="0"/>
              <a:t>Line tracing algorithm</a:t>
            </a:r>
            <a:endParaRPr lang="ko-KR" altLang="en-US" dirty="0"/>
          </a:p>
        </p:txBody>
      </p:sp>
      <p:pic>
        <p:nvPicPr>
          <p:cNvPr id="1026" name="Picture 2" descr="ë§ì´í¬ë¡ ë¹í¸ì ëí ì´ë¯¸ì§ ê²ìê²°ê³¼">
            <a:extLst>
              <a:ext uri="{FF2B5EF4-FFF2-40B4-BE49-F238E27FC236}">
                <a16:creationId xmlns:a16="http://schemas.microsoft.com/office/drawing/2014/main" id="{3349A518-5B6E-4405-A05A-C160D6624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219" y="2325778"/>
            <a:ext cx="2304256" cy="1130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B556038D-8EF4-4D6B-BF67-FB0A63EA99F9}"/>
              </a:ext>
            </a:extLst>
          </p:cNvPr>
          <p:cNvSpPr/>
          <p:nvPr/>
        </p:nvSpPr>
        <p:spPr>
          <a:xfrm>
            <a:off x="0" y="626766"/>
            <a:ext cx="4756561" cy="1008112"/>
          </a:xfrm>
          <a:custGeom>
            <a:avLst/>
            <a:gdLst>
              <a:gd name="connsiteX0" fmla="*/ 0 w 4756561"/>
              <a:gd name="connsiteY0" fmla="*/ 0 h 1008112"/>
              <a:gd name="connsiteX1" fmla="*/ 4756561 w 4756561"/>
              <a:gd name="connsiteY1" fmla="*/ 0 h 1008112"/>
              <a:gd name="connsiteX2" fmla="*/ 4202245 w 4756561"/>
              <a:gd name="connsiteY2" fmla="*/ 504054 h 1008112"/>
              <a:gd name="connsiteX3" fmla="*/ 4756561 w 4756561"/>
              <a:gd name="connsiteY3" fmla="*/ 1008109 h 1008112"/>
              <a:gd name="connsiteX4" fmla="*/ 4756561 w 4756561"/>
              <a:gd name="connsiteY4" fmla="*/ 1008112 h 1008112"/>
              <a:gd name="connsiteX5" fmla="*/ 0 w 4756561"/>
              <a:gd name="connsiteY5" fmla="*/ 1008112 h 100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6561" h="1008112">
                <a:moveTo>
                  <a:pt x="0" y="0"/>
                </a:moveTo>
                <a:lnTo>
                  <a:pt x="4756561" y="0"/>
                </a:lnTo>
                <a:lnTo>
                  <a:pt x="4202245" y="504054"/>
                </a:lnTo>
                <a:lnTo>
                  <a:pt x="4756561" y="1008109"/>
                </a:lnTo>
                <a:lnTo>
                  <a:pt x="4756561" y="1008112"/>
                </a:lnTo>
                <a:lnTo>
                  <a:pt x="0" y="10081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8BED5B-44EA-4BB8-93A5-917450B2B6CB}"/>
              </a:ext>
            </a:extLst>
          </p:cNvPr>
          <p:cNvSpPr txBox="1"/>
          <p:nvPr/>
        </p:nvSpPr>
        <p:spPr>
          <a:xfrm>
            <a:off x="1007604" y="807656"/>
            <a:ext cx="3384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Line tracer</a:t>
            </a:r>
            <a:endParaRPr lang="ko-KR" altLang="en-US" sz="3600" b="1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658A70-4AB1-4DC7-9A7C-77FCFA7D7682}"/>
              </a:ext>
            </a:extLst>
          </p:cNvPr>
          <p:cNvSpPr txBox="1"/>
          <p:nvPr/>
        </p:nvSpPr>
        <p:spPr>
          <a:xfrm>
            <a:off x="1123233" y="1925668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마이크로 비트</a:t>
            </a:r>
          </a:p>
        </p:txBody>
      </p:sp>
      <p:pic>
        <p:nvPicPr>
          <p:cNvPr id="1030" name="Picture 6" descr="ë¼ì¸í¸ë ì´ì ì¼ìì ëí ì´ë¯¸ì§ ê²ìê²°ê³¼">
            <a:extLst>
              <a:ext uri="{FF2B5EF4-FFF2-40B4-BE49-F238E27FC236}">
                <a16:creationId xmlns:a16="http://schemas.microsoft.com/office/drawing/2014/main" id="{BD4F7FBC-919F-41C8-9CF8-F6CEBA5F9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9883" y="2325778"/>
            <a:ext cx="2736304" cy="261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3E7549F-F4D0-4F7D-86FE-0762F734C601}"/>
              </a:ext>
            </a:extLst>
          </p:cNvPr>
          <p:cNvSpPr txBox="1"/>
          <p:nvPr/>
        </p:nvSpPr>
        <p:spPr>
          <a:xfrm>
            <a:off x="5228896" y="2044777"/>
            <a:ext cx="2478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라인 트레이서 센서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1DCFA5A-3107-4837-83BC-78447A28670F}"/>
              </a:ext>
            </a:extLst>
          </p:cNvPr>
          <p:cNvSpPr/>
          <p:nvPr/>
        </p:nvSpPr>
        <p:spPr>
          <a:xfrm>
            <a:off x="467544" y="1755038"/>
            <a:ext cx="8060201" cy="4410266"/>
          </a:xfrm>
          <a:prstGeom prst="rect">
            <a:avLst/>
          </a:prstGeom>
          <a:noFill/>
          <a:ln w="76200">
            <a:solidFill>
              <a:srgbClr val="002060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BA7C256-82C8-4FDA-9C73-734C8FBC478E}"/>
              </a:ext>
            </a:extLst>
          </p:cNvPr>
          <p:cNvSpPr/>
          <p:nvPr/>
        </p:nvSpPr>
        <p:spPr>
          <a:xfrm>
            <a:off x="5631358" y="4654146"/>
            <a:ext cx="1932901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ko-KR" sz="4000" b="1" dirty="0">
                <a:solidFill>
                  <a:prstClr val="black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Position</a:t>
            </a:r>
          </a:p>
          <a:p>
            <a:pPr lvl="0" algn="ctr"/>
            <a:r>
              <a:rPr lang="en-US" altLang="ko-KR" sz="4000" b="1" dirty="0">
                <a:solidFill>
                  <a:prstClr val="black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Control</a:t>
            </a:r>
          </a:p>
        </p:txBody>
      </p:sp>
      <p:sp>
        <p:nvSpPr>
          <p:cNvPr id="23" name="더하기 기호 22">
            <a:extLst>
              <a:ext uri="{FF2B5EF4-FFF2-40B4-BE49-F238E27FC236}">
                <a16:creationId xmlns:a16="http://schemas.microsoft.com/office/drawing/2014/main" id="{83407689-D05B-4C0F-897C-7FE0B4FAA426}"/>
              </a:ext>
            </a:extLst>
          </p:cNvPr>
          <p:cNvSpPr/>
          <p:nvPr/>
        </p:nvSpPr>
        <p:spPr>
          <a:xfrm>
            <a:off x="4034333" y="3538463"/>
            <a:ext cx="805265" cy="843415"/>
          </a:xfrm>
          <a:prstGeom prst="mathPlus">
            <a:avLst/>
          </a:prstGeom>
          <a:solidFill>
            <a:srgbClr val="344D80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2" name="Picture 8" descr="ããëª¨í°ì ëí ì´ë¯¸ì§ ê²ìê²°ê³¼">
            <a:extLst>
              <a:ext uri="{FF2B5EF4-FFF2-40B4-BE49-F238E27FC236}">
                <a16:creationId xmlns:a16="http://schemas.microsoft.com/office/drawing/2014/main" id="{7CBC6BFD-AF1D-487C-A8D9-5BE6BA1128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857" r="90000">
                        <a14:foregroundMark x1="11429" y1="70571" x2="11429" y2="70571"/>
                        <a14:foregroundMark x1="18857" y1="60000" x2="18857" y2="60000"/>
                        <a14:foregroundMark x1="4857" y1="62571" x2="4857" y2="62571"/>
                        <a14:foregroundMark x1="86571" y1="63714" x2="86571" y2="63714"/>
                        <a14:backgroundMark x1="19143" y1="20000" x2="19143" y2="20000"/>
                        <a14:backgroundMark x1="69429" y1="75143" x2="69429" y2="751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64" y="3131861"/>
            <a:ext cx="1790499" cy="1790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351D1BAC-4369-419B-9BC9-9348086F1179}"/>
              </a:ext>
            </a:extLst>
          </p:cNvPr>
          <p:cNvSpPr/>
          <p:nvPr/>
        </p:nvSpPr>
        <p:spPr>
          <a:xfrm>
            <a:off x="1166943" y="4745459"/>
            <a:ext cx="1782163" cy="1323428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ko-KR" sz="4000" b="1" dirty="0">
                <a:solidFill>
                  <a:prstClr val="black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Speed</a:t>
            </a:r>
          </a:p>
          <a:p>
            <a:pPr lvl="0" algn="ctr"/>
            <a:r>
              <a:rPr lang="en-US" altLang="ko-KR" sz="4000" b="1" dirty="0">
                <a:solidFill>
                  <a:prstClr val="black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2787780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5966EE2-A2CF-4831-AA74-56572368EE4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ko-KR" dirty="0"/>
              <a:t>Line tracing block coding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71E5841-6C9F-4259-A137-57B3961D97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51" t="12201" r="9838" b="19200"/>
          <a:stretch/>
        </p:blipFill>
        <p:spPr>
          <a:xfrm>
            <a:off x="-61268" y="620688"/>
            <a:ext cx="9205268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321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차트 17"/>
          <p:cNvGraphicFramePr/>
          <p:nvPr>
            <p:extLst>
              <p:ext uri="{D42A27DB-BD31-4B8C-83A1-F6EECF244321}">
                <p14:modId xmlns:p14="http://schemas.microsoft.com/office/powerpoint/2010/main" val="218231762"/>
              </p:ext>
            </p:extLst>
          </p:nvPr>
        </p:nvGraphicFramePr>
        <p:xfrm>
          <a:off x="4756561" y="3645024"/>
          <a:ext cx="3845178" cy="22623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786D3E-A8BE-4AB4-9C83-58416A9FA10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Demonstration video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KakaoTalk_Video_20181214_1638_07_693">
            <a:hlinkClick r:id="" action="ppaction://media"/>
            <a:extLst>
              <a:ext uri="{FF2B5EF4-FFF2-40B4-BE49-F238E27FC236}">
                <a16:creationId xmlns:a16="http://schemas.microsoft.com/office/drawing/2014/main" id="{D8F8DF9B-6D9D-4698-83E2-A55B07BDBA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825" y="1143000"/>
            <a:ext cx="81343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32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5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텍스트 개체 틀 2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graphicFrame>
        <p:nvGraphicFramePr>
          <p:cNvPr id="18" name="차트 17"/>
          <p:cNvGraphicFramePr/>
          <p:nvPr>
            <p:extLst/>
          </p:nvPr>
        </p:nvGraphicFramePr>
        <p:xfrm>
          <a:off x="4756561" y="3645024"/>
          <a:ext cx="3845178" cy="22623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8C22913-6D93-4530-B68D-8B1DFF013589}"/>
              </a:ext>
            </a:extLst>
          </p:cNvPr>
          <p:cNvSpPr txBox="1"/>
          <p:nvPr/>
        </p:nvSpPr>
        <p:spPr>
          <a:xfrm>
            <a:off x="542261" y="1567532"/>
            <a:ext cx="81341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2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r>
              <a:rPr lang="ko-KR" altLang="en-US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초기 계획</a:t>
            </a:r>
            <a:r>
              <a:rPr lang="en-US" altLang="ko-KR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:</a:t>
            </a:r>
          </a:p>
          <a:p>
            <a:r>
              <a:rPr lang="ko-KR" altLang="en-US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계속해서 바뀌는 미로의 정보를 무선으로 받아 계속해서 새로운 미로 문제를 그려내는 </a:t>
            </a:r>
            <a:r>
              <a:rPr lang="ko-KR" altLang="en-US" sz="2200" dirty="0" err="1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아두이노를</a:t>
            </a:r>
            <a:r>
              <a:rPr lang="ko-KR" altLang="en-US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사용한 로봇과 그 미로 문제를 푸는 </a:t>
            </a:r>
            <a:r>
              <a:rPr lang="ko-KR" altLang="en-US" sz="2200" dirty="0" err="1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아두이노</a:t>
            </a:r>
            <a:r>
              <a:rPr lang="ko-KR" altLang="en-US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로봇을 만드는 것이었습니다</a:t>
            </a:r>
            <a:r>
              <a:rPr lang="en-US" altLang="ko-KR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 </a:t>
            </a:r>
          </a:p>
          <a:p>
            <a:endParaRPr lang="en-US" altLang="ko-KR" sz="22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r>
              <a:rPr lang="ko-KR" altLang="en-US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 발생</a:t>
            </a:r>
            <a:r>
              <a:rPr lang="en-US" altLang="ko-KR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:</a:t>
            </a:r>
          </a:p>
          <a:p>
            <a:r>
              <a:rPr lang="ko-KR" altLang="en-US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무선으로 정보를 받게 하는 것에 착오가 생겨 실행으로 옮기는 부분을 해결하지 못한 것과 미로를 그리는 부분에서 선의 오차를 해결하지 못한 부분이 가장 아쉬운 것 같습니다</a:t>
            </a:r>
            <a:r>
              <a:rPr lang="en-US" altLang="ko-KR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 </a:t>
            </a:r>
            <a:r>
              <a:rPr lang="ko-KR" altLang="en-US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또한 처음 만들었던 미로를 만드는 코드로 매우 복잡한 미로도 만들 수 있었는데</a:t>
            </a:r>
            <a:r>
              <a:rPr lang="en-US" altLang="ko-KR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ko-KR" altLang="en-US" sz="2200" dirty="0" err="1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아두이노의</a:t>
            </a:r>
            <a:r>
              <a:rPr lang="ko-KR" altLang="en-US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크기로 인해 복잡한 미로를 푸는 것을 보여드리지 못하는 점이 가장 아쉬웠습니다</a:t>
            </a:r>
            <a:r>
              <a:rPr lang="en-US" altLang="ko-KR" sz="2200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.</a:t>
            </a:r>
            <a:endParaRPr lang="ko-KR" altLang="en-US" sz="22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ko-KR" altLang="en-US" sz="2200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5DF4C9E4-9883-47BF-A313-661391F428F4}"/>
              </a:ext>
            </a:extLst>
          </p:cNvPr>
          <p:cNvSpPr/>
          <p:nvPr/>
        </p:nvSpPr>
        <p:spPr>
          <a:xfrm>
            <a:off x="0" y="626766"/>
            <a:ext cx="4756561" cy="1008112"/>
          </a:xfrm>
          <a:custGeom>
            <a:avLst/>
            <a:gdLst>
              <a:gd name="connsiteX0" fmla="*/ 0 w 4756561"/>
              <a:gd name="connsiteY0" fmla="*/ 0 h 1008112"/>
              <a:gd name="connsiteX1" fmla="*/ 4756561 w 4756561"/>
              <a:gd name="connsiteY1" fmla="*/ 0 h 1008112"/>
              <a:gd name="connsiteX2" fmla="*/ 4202245 w 4756561"/>
              <a:gd name="connsiteY2" fmla="*/ 504054 h 1008112"/>
              <a:gd name="connsiteX3" fmla="*/ 4756561 w 4756561"/>
              <a:gd name="connsiteY3" fmla="*/ 1008109 h 1008112"/>
              <a:gd name="connsiteX4" fmla="*/ 4756561 w 4756561"/>
              <a:gd name="connsiteY4" fmla="*/ 1008112 h 1008112"/>
              <a:gd name="connsiteX5" fmla="*/ 0 w 4756561"/>
              <a:gd name="connsiteY5" fmla="*/ 1008112 h 100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6561" h="1008112">
                <a:moveTo>
                  <a:pt x="0" y="0"/>
                </a:moveTo>
                <a:lnTo>
                  <a:pt x="4756561" y="0"/>
                </a:lnTo>
                <a:lnTo>
                  <a:pt x="4202245" y="504054"/>
                </a:lnTo>
                <a:lnTo>
                  <a:pt x="4756561" y="1008109"/>
                </a:lnTo>
                <a:lnTo>
                  <a:pt x="4756561" y="1008112"/>
                </a:lnTo>
                <a:lnTo>
                  <a:pt x="0" y="10081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688BD73-CBB3-45B2-95C3-6DF706879E72}"/>
              </a:ext>
            </a:extLst>
          </p:cNvPr>
          <p:cNvSpPr/>
          <p:nvPr/>
        </p:nvSpPr>
        <p:spPr>
          <a:xfrm>
            <a:off x="755576" y="838683"/>
            <a:ext cx="28803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아쉬웠던 점</a:t>
            </a:r>
            <a:endParaRPr lang="en-US" altLang="ko-KR" sz="3600" b="1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6357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theme">
      <a:majorFont>
        <a:latin typeface="Tium"/>
        <a:ea typeface="나눔고딕 ExtraBold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2269</TotalTime>
  <Words>3088</Words>
  <Application>Microsoft Office PowerPoint</Application>
  <PresentationFormat>화면 슬라이드 쇼(4:3)</PresentationFormat>
  <Paragraphs>421</Paragraphs>
  <Slides>10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나눔고딕</vt:lpstr>
      <vt:lpstr>나눔고딕 ExtraBold</vt:lpstr>
      <vt:lpstr>맑은 고딕</vt:lpstr>
      <vt:lpstr>12롯데마트드림Bold</vt:lpstr>
      <vt:lpstr>Arial</vt:lpstr>
      <vt:lpstr>Tium</vt:lpstr>
      <vt:lpstr>12롯데마트드림Medium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주소현</dc:creator>
  <cp:lastModifiedBy>하림 진</cp:lastModifiedBy>
  <cp:revision>240</cp:revision>
  <dcterms:created xsi:type="dcterms:W3CDTF">2015-03-13T03:19:44Z</dcterms:created>
  <dcterms:modified xsi:type="dcterms:W3CDTF">2018-12-14T07:47:12Z</dcterms:modified>
</cp:coreProperties>
</file>

<file path=docProps/thumbnail.jpeg>
</file>